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7" r:id="rId4"/>
    <p:sldId id="290" r:id="rId5"/>
    <p:sldId id="272" r:id="rId6"/>
    <p:sldId id="274" r:id="rId7"/>
    <p:sldId id="275" r:id="rId8"/>
    <p:sldId id="276" r:id="rId9"/>
    <p:sldId id="278" r:id="rId10"/>
    <p:sldId id="279" r:id="rId11"/>
    <p:sldId id="280" r:id="rId12"/>
    <p:sldId id="284" r:id="rId13"/>
    <p:sldId id="285" r:id="rId14"/>
    <p:sldId id="286" r:id="rId15"/>
    <p:sldId id="287" r:id="rId16"/>
    <p:sldId id="28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6EBAFF"/>
    <a:srgbClr val="0D1321"/>
    <a:srgbClr val="5CA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C2D49-9BD0-4ED1-B5EA-0228389366E9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8C45F-EDB4-4D46-849A-484521ACE0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180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5A68C-8AC9-44D9-B83A-39C18F65C1F3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5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237A2-5B11-4E51-8C22-34FF58C8DCD8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4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FD7E3-F4B0-404B-BB1B-FCEBD452F361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59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1BC-5900-4F39-8941-BC772DDD925F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8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5CAAD-83D7-4FE7-B933-25855AD31DEF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7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C8949-A87A-4DDB-ACDE-4BAA4E996760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16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68D5F-51BD-49AC-A971-31D5C4596923}" type="datetime1">
              <a:rPr lang="ru-RU" smtClean="0"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24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0E55-EB8C-46C0-961A-B50EDD03999A}" type="datetime1">
              <a:rPr lang="ru-RU" smtClean="0"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63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328E5-1E5D-4C42-8400-6F8BCDB2CF46}" type="datetime1">
              <a:rPr lang="ru-RU" smtClean="0"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3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CBFB-08DA-4E97-91F3-517A7DD71C2C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2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1246A-1856-4F88-A165-6BC506919801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9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ECB94-53FA-49D8-B66F-F91B478D504F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A98D3-E383-4946-B064-B4FAFF0FC9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19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2941" y="1634015"/>
            <a:ext cx="107686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endParaRPr lang="ru-RU" sz="6000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0858CF-28B3-4019-820A-91D38033755C}"/>
              </a:ext>
            </a:extLst>
          </p:cNvPr>
          <p:cNvSpPr/>
          <p:nvPr/>
        </p:nvSpPr>
        <p:spPr>
          <a:xfrm>
            <a:off x="860447" y="2003347"/>
            <a:ext cx="107686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вклада</a:t>
            </a:r>
          </a:p>
          <a:p>
            <a:pPr algn="ctr"/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образовательных организаций Чеченской Республики </a:t>
            </a:r>
          </a:p>
          <a:p>
            <a:pPr algn="ctr"/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качество общего образования</a:t>
            </a: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A1D4-004F-4DF2-8C56-DD00BDF848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2734" y="682817"/>
            <a:ext cx="1145266" cy="101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798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5099" y="146306"/>
            <a:ext cx="10448217" cy="94003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Организация воспитательной работы в ОО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145699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273538" y="3594101"/>
            <a:ext cx="11816862" cy="2099408"/>
          </a:xfrm>
          <a:prstGeom prst="round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15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«Доля обучающихся охваченных дополнительным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образованием»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87569" y="1454529"/>
            <a:ext cx="11816862" cy="1633414"/>
          </a:xfrm>
          <a:prstGeom prst="round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14.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«Количество обучающихся ОО, состоящих на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профилактическом учете»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2E3EAB7-1691-45F7-B451-4EA1C7C8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30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5858" y="178541"/>
            <a:ext cx="10200542" cy="7045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Материально-техническое  обеспечение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697" y="137741"/>
            <a:ext cx="944171" cy="819644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457199" y="1313600"/>
            <a:ext cx="11839332" cy="19131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16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«Количество компьютеров, не старше 5 лет,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приходящихся на каждые 12 обучающихся»</a:t>
            </a:r>
          </a:p>
        </p:txBody>
      </p:sp>
      <p:sp>
        <p:nvSpPr>
          <p:cNvPr id="10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365858" y="3492628"/>
            <a:ext cx="11839330" cy="205177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17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«Оснащенность образовательной организации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кабинетами физики, биологии, химии, информатики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(компьютеры с выходом в сеть интернет)»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135491B-7974-457C-B1D6-FD6C7FB18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675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81740"/>
            <a:ext cx="10484528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Профориентационная</a:t>
            </a:r>
            <a:r>
              <a:rPr lang="ru-RU" sz="3200" b="1" dirty="0"/>
              <a:t> работа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381740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100" y="4415692"/>
            <a:ext cx="11690838" cy="206326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20.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выпускников, выбравших для сдачи на ГИА-11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только два обязательных предмета (ЕГЭ по русскому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языку и математике базового уровня)»</a:t>
            </a:r>
          </a:p>
        </p:txBody>
      </p:sp>
      <p:sp>
        <p:nvSpPr>
          <p:cNvPr id="9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100" y="1271720"/>
            <a:ext cx="11690838" cy="161215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18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«Доля выпускников 11-х классов, сдававших ЕГЭ по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физике»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250581" y="2919047"/>
            <a:ext cx="11690838" cy="14614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19.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 9-х классов, сдававших ОГЭ по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информатике»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639EB4C-FD83-4886-8225-197CC183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746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988" y="242278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266212" y="4834908"/>
            <a:ext cx="11659576" cy="14148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23.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 текущего года, обучающихся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в высших учебных заведениях по целевому набору»</a:t>
            </a:r>
          </a:p>
        </p:txBody>
      </p:sp>
      <p:sp>
        <p:nvSpPr>
          <p:cNvPr id="9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266211" y="3142810"/>
            <a:ext cx="11659577" cy="14148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выпускников, поступивших в высшие учебные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заведения»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242278"/>
            <a:ext cx="10484528" cy="85187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Профориентационная</a:t>
            </a:r>
            <a:r>
              <a:rPr lang="ru-RU" sz="3200" b="1" dirty="0"/>
              <a:t> работа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3B2E623-0ACD-4B7B-86F6-7EB3E3C3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13</a:t>
            </a:fld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E8B53CB-51EC-4F9F-BB48-AE8098496FAA}"/>
              </a:ext>
            </a:extLst>
          </p:cNvPr>
          <p:cNvSpPr/>
          <p:nvPr/>
        </p:nvSpPr>
        <p:spPr>
          <a:xfrm>
            <a:off x="266211" y="1450713"/>
            <a:ext cx="11659577" cy="141481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21.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«Сохранность сдачи предметов по выбору ОГЭ и          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ЕГЭ»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76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2914" y="381740"/>
            <a:ext cx="10311613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Профессиональный рост педагогов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0942" y="381739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72914" y="3946769"/>
            <a:ext cx="11573608" cy="2665045"/>
          </a:xfrm>
          <a:prstGeom prst="roundRect">
            <a:avLst/>
          </a:prstGeom>
          <a:solidFill>
            <a:srgbClr val="99FF6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25.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«Результаты участия учителей на 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региональном и заключительном этапах 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всероссийского конкурса </a:t>
            </a:r>
            <a:r>
              <a:rPr lang="ru-RU" sz="2800" b="1" dirty="0">
                <a:solidFill>
                  <a:srgbClr val="FF0000"/>
                </a:solidFill>
              </a:rPr>
              <a:t>"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дебют</a:t>
            </a:r>
            <a:r>
              <a:rPr lang="ru-RU" sz="2800" b="1" dirty="0">
                <a:solidFill>
                  <a:srgbClr val="FF0000"/>
                </a:solidFill>
              </a:rPr>
              <a:t>"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9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72915" y="1328615"/>
            <a:ext cx="11573608" cy="2313353"/>
          </a:xfrm>
          <a:prstGeom prst="roundRect">
            <a:avLst/>
          </a:prstGeom>
          <a:solidFill>
            <a:srgbClr val="99FF6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24.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«Результаты участия учителей на региональном и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заключительном этапах всероссийского конкурса           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400" b="1" dirty="0"/>
              <a:t>"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года</a:t>
            </a:r>
            <a:r>
              <a:rPr lang="ru-RU" sz="2400" b="1" dirty="0"/>
              <a:t>"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476F91B-8AFE-40F1-83DB-5DAC973D7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609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3538" y="381740"/>
            <a:ext cx="10210990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600" b="1">
                <a:solidFill>
                  <a:prstClr val="white"/>
                </a:solidFill>
              </a:rPr>
              <a:t>Профессиональный рост педагогов</a:t>
            </a:r>
            <a:endParaRPr lang="ru-RU" sz="3600" b="1" dirty="0">
              <a:solidFill>
                <a:prstClr val="white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3127" y="304309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099" y="3595077"/>
            <a:ext cx="11503269" cy="2922954"/>
          </a:xfrm>
          <a:prstGeom prst="roundRect">
            <a:avLst/>
          </a:prstGeom>
          <a:solidFill>
            <a:srgbClr val="99FF6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27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«Доля педагогических работников с нулевым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стажем, проходивших добровольную сертификацию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молодых специалистов при входе в профессию»</a:t>
            </a:r>
          </a:p>
        </p:txBody>
      </p:sp>
      <p:sp>
        <p:nvSpPr>
          <p:cNvPr id="9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100" y="1398954"/>
            <a:ext cx="11503268" cy="2055446"/>
          </a:xfrm>
          <a:prstGeom prst="roundRect">
            <a:avLst/>
          </a:prstGeom>
          <a:solidFill>
            <a:srgbClr val="99FF6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26.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педагогических работников, имеющих      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квалификационную категорию»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79E725C-23A6-4B4D-B7C3-A9ED80A6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006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5218" y="381740"/>
            <a:ext cx="10159309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Профилактика учебной </a:t>
            </a:r>
            <a:r>
              <a:rPr lang="ru-RU" sz="3600" b="1" dirty="0" err="1"/>
              <a:t>неуспешности</a:t>
            </a:r>
            <a:endParaRPr lang="ru-RU" sz="3600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204" y="311402"/>
            <a:ext cx="944171" cy="819644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100" y="2095501"/>
            <a:ext cx="11690838" cy="3009900"/>
          </a:xfrm>
          <a:prstGeom prst="round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28.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«Уровень образовательных результатов ШНОР»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663449B-867A-463D-97C7-89B9388E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066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0614" y="381740"/>
            <a:ext cx="9663913" cy="96446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latin typeface="Arial Black" panose="020B0A04020102020204" pitchFamily="34" charset="0"/>
              </a:rPr>
              <a:t>   </a:t>
            </a:r>
            <a:r>
              <a:rPr lang="ru-RU" sz="5400" b="1" dirty="0"/>
              <a:t>Основные подходы</a:t>
            </a:r>
          </a:p>
        </p:txBody>
      </p:sp>
      <p:pic>
        <p:nvPicPr>
          <p:cNvPr id="1026" name="Picture 2" descr="Номер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019" y="2166281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1354" y="3246281"/>
            <a:ext cx="4661845" cy="29435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Выстроить рейтинг вклада ОО ЧР в качество общего образования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99200" y="3428999"/>
            <a:ext cx="5074409" cy="27607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Отобрать 10% ОО</a:t>
            </a:r>
          </a:p>
          <a:p>
            <a:pPr algn="ctr"/>
            <a:r>
              <a:rPr lang="ru-RU" sz="2800" b="1" dirty="0">
                <a:solidFill>
                  <a:schemeClr val="tx1"/>
                </a:solidFill>
              </a:rPr>
              <a:t>с наиболее низкими результатами для включения в список школ с низкими образовательными результатами</a:t>
            </a:r>
          </a:p>
        </p:txBody>
      </p:sp>
      <p:pic>
        <p:nvPicPr>
          <p:cNvPr id="1028" name="Picture 4" descr="Номер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233" y="2348999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5434" y="381740"/>
            <a:ext cx="1018266" cy="1074198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10CA351-D847-4F5C-9DDD-3BCCDD23F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2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08F5A-66B2-470D-A3BB-3F790A73E3B7}"/>
              </a:ext>
            </a:extLst>
          </p:cNvPr>
          <p:cNvSpPr txBox="1"/>
          <p:nvPr/>
        </p:nvSpPr>
        <p:spPr>
          <a:xfrm>
            <a:off x="3260020" y="1466218"/>
            <a:ext cx="5198180" cy="1323439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МО и Н ЧР № 952-п от 14.10.2024 г. «О рейтинге вклада образовательных организаций Чеченской̆ Республики в качество общего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val="557718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3073" y="186997"/>
            <a:ext cx="10359049" cy="8167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Критерии  рейтинга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18FD864-073F-4653-BAED-126002A867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34" y="215909"/>
            <a:ext cx="766532" cy="787834"/>
          </a:xfrm>
          <a:prstGeom prst="rect">
            <a:avLst/>
          </a:prstGeom>
        </p:spPr>
      </p:pic>
      <p:pic>
        <p:nvPicPr>
          <p:cNvPr id="15" name="Shape 12">
            <a:extLst>
              <a:ext uri="{FF2B5EF4-FFF2-40B4-BE49-F238E27FC236}">
                <a16:creationId xmlns:a16="http://schemas.microsoft.com/office/drawing/2014/main" id="{AB4EDCBC-6B62-4D59-A13B-4C53A82D4AD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73074" y="1271880"/>
            <a:ext cx="4857017" cy="11499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87846E-A63E-46E4-89FC-6C638E17DD75}"/>
              </a:ext>
            </a:extLst>
          </p:cNvPr>
          <p:cNvSpPr txBox="1"/>
          <p:nvPr/>
        </p:nvSpPr>
        <p:spPr>
          <a:xfrm>
            <a:off x="571013" y="1321292"/>
            <a:ext cx="4634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1.Обеспечение доступности</a:t>
            </a:r>
          </a:p>
          <a:p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общего среднего образования</a:t>
            </a:r>
          </a:p>
        </p:txBody>
      </p:sp>
      <p:pic>
        <p:nvPicPr>
          <p:cNvPr id="16" name="Shape 12">
            <a:extLst>
              <a:ext uri="{FF2B5EF4-FFF2-40B4-BE49-F238E27FC236}">
                <a16:creationId xmlns:a16="http://schemas.microsoft.com/office/drawing/2014/main" id="{9FC54E73-A1DC-42B5-A724-1AB73F9D681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20700" y="2388988"/>
            <a:ext cx="4684346" cy="114998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BD07611-53B8-470A-A59F-A31D00D9FFFF}"/>
              </a:ext>
            </a:extLst>
          </p:cNvPr>
          <p:cNvSpPr txBox="1"/>
          <p:nvPr/>
        </p:nvSpPr>
        <p:spPr>
          <a:xfrm>
            <a:off x="539750" y="2613519"/>
            <a:ext cx="4665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 </a:t>
            </a:r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2. Качество образования</a:t>
            </a:r>
          </a:p>
        </p:txBody>
      </p:sp>
      <p:pic>
        <p:nvPicPr>
          <p:cNvPr id="18" name="Shape 12">
            <a:extLst>
              <a:ext uri="{FF2B5EF4-FFF2-40B4-BE49-F238E27FC236}">
                <a16:creationId xmlns:a16="http://schemas.microsoft.com/office/drawing/2014/main" id="{D666AA98-8145-4D4D-AA46-4E4EE603CBD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20699" y="3521915"/>
            <a:ext cx="4653817" cy="114998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4EF2816-C044-4B87-9402-6B152F21A9E0}"/>
              </a:ext>
            </a:extLst>
          </p:cNvPr>
          <p:cNvSpPr txBox="1"/>
          <p:nvPr/>
        </p:nvSpPr>
        <p:spPr>
          <a:xfrm>
            <a:off x="498474" y="3603198"/>
            <a:ext cx="4628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Объективность проведения </a:t>
            </a:r>
          </a:p>
          <a:p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оценочных процедур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7F8E76-9449-4A09-8FE2-11661F77D776}"/>
              </a:ext>
            </a:extLst>
          </p:cNvPr>
          <p:cNvSpPr txBox="1"/>
          <p:nvPr/>
        </p:nvSpPr>
        <p:spPr>
          <a:xfrm>
            <a:off x="609600" y="5357200"/>
            <a:ext cx="421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Качество образования</a:t>
            </a:r>
          </a:p>
        </p:txBody>
      </p:sp>
      <p:pic>
        <p:nvPicPr>
          <p:cNvPr id="21" name="Shape 12">
            <a:extLst>
              <a:ext uri="{FF2B5EF4-FFF2-40B4-BE49-F238E27FC236}">
                <a16:creationId xmlns:a16="http://schemas.microsoft.com/office/drawing/2014/main" id="{86C92F26-219E-485C-8891-70A93A6A5A2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20699" y="4689537"/>
            <a:ext cx="4606191" cy="114998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9213C28-ABEB-4115-A773-CB591F19EB08}"/>
              </a:ext>
            </a:extLst>
          </p:cNvPr>
          <p:cNvSpPr txBox="1"/>
          <p:nvPr/>
        </p:nvSpPr>
        <p:spPr>
          <a:xfrm>
            <a:off x="501649" y="4748047"/>
            <a:ext cx="4382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4. Развитие талантов и работа </a:t>
            </a:r>
          </a:p>
          <a:p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  с одаренными детьми</a:t>
            </a:r>
          </a:p>
        </p:txBody>
      </p:sp>
      <p:pic>
        <p:nvPicPr>
          <p:cNvPr id="23" name="Shape 12">
            <a:extLst>
              <a:ext uri="{FF2B5EF4-FFF2-40B4-BE49-F238E27FC236}">
                <a16:creationId xmlns:a16="http://schemas.microsoft.com/office/drawing/2014/main" id="{30E47E39-924D-4A29-956B-AA7D7FB9C6B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286500" y="1238014"/>
            <a:ext cx="4717562" cy="1149986"/>
          </a:xfrm>
          <a:prstGeom prst="rect">
            <a:avLst/>
          </a:prstGeom>
        </p:spPr>
      </p:pic>
      <p:pic>
        <p:nvPicPr>
          <p:cNvPr id="24" name="Shape 12">
            <a:extLst>
              <a:ext uri="{FF2B5EF4-FFF2-40B4-BE49-F238E27FC236}">
                <a16:creationId xmlns:a16="http://schemas.microsoft.com/office/drawing/2014/main" id="{0BF06A65-7027-485C-B954-EC65917CD55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299200" y="2421866"/>
            <a:ext cx="4704862" cy="1149986"/>
          </a:xfrm>
          <a:prstGeom prst="rect">
            <a:avLst/>
          </a:prstGeom>
        </p:spPr>
      </p:pic>
      <p:pic>
        <p:nvPicPr>
          <p:cNvPr id="25" name="Shape 12">
            <a:extLst>
              <a:ext uri="{FF2B5EF4-FFF2-40B4-BE49-F238E27FC236}">
                <a16:creationId xmlns:a16="http://schemas.microsoft.com/office/drawing/2014/main" id="{38767B55-37BB-4038-B82C-D402F13FBCF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299200" y="3539551"/>
            <a:ext cx="4704862" cy="1149986"/>
          </a:xfrm>
          <a:prstGeom prst="rect">
            <a:avLst/>
          </a:prstGeom>
        </p:spPr>
      </p:pic>
      <p:pic>
        <p:nvPicPr>
          <p:cNvPr id="26" name="Shape 12">
            <a:extLst>
              <a:ext uri="{FF2B5EF4-FFF2-40B4-BE49-F238E27FC236}">
                <a16:creationId xmlns:a16="http://schemas.microsoft.com/office/drawing/2014/main" id="{300079D2-97FC-41A4-B38D-CD969E0585FC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299200" y="4671901"/>
            <a:ext cx="4620534" cy="114998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9A40AD7-4345-4E13-A917-2920E34F3FBC}"/>
              </a:ext>
            </a:extLst>
          </p:cNvPr>
          <p:cNvSpPr txBox="1"/>
          <p:nvPr/>
        </p:nvSpPr>
        <p:spPr>
          <a:xfrm>
            <a:off x="6365875" y="2485011"/>
            <a:ext cx="421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Материально-техническое    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обеспечение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758240-3462-4413-9A68-14C2A64F8E4A}"/>
              </a:ext>
            </a:extLst>
          </p:cNvPr>
          <p:cNvSpPr txBox="1"/>
          <p:nvPr/>
        </p:nvSpPr>
        <p:spPr>
          <a:xfrm>
            <a:off x="6353175" y="1259656"/>
            <a:ext cx="413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5. Организация воспитательной работы в ОО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6178B7E-3E92-4E3A-844A-8F7591A97CC2}"/>
              </a:ext>
            </a:extLst>
          </p:cNvPr>
          <p:cNvSpPr txBox="1"/>
          <p:nvPr/>
        </p:nvSpPr>
        <p:spPr>
          <a:xfrm>
            <a:off x="6353175" y="3715196"/>
            <a:ext cx="421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Профориентационная </a:t>
            </a:r>
          </a:p>
          <a:p>
            <a:r>
              <a:rPr lang="ru-RU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работа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1D8CD96-0537-41AB-B545-3BD8AFA308C1}"/>
              </a:ext>
            </a:extLst>
          </p:cNvPr>
          <p:cNvSpPr txBox="1"/>
          <p:nvPr/>
        </p:nvSpPr>
        <p:spPr>
          <a:xfrm>
            <a:off x="6353175" y="4767347"/>
            <a:ext cx="421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8. Профессиональный рост </a:t>
            </a:r>
          </a:p>
          <a:p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 педагогов</a:t>
            </a:r>
          </a:p>
        </p:txBody>
      </p:sp>
      <p:pic>
        <p:nvPicPr>
          <p:cNvPr id="35" name="Shape 12">
            <a:extLst>
              <a:ext uri="{FF2B5EF4-FFF2-40B4-BE49-F238E27FC236}">
                <a16:creationId xmlns:a16="http://schemas.microsoft.com/office/drawing/2014/main" id="{141946F6-25E3-4E35-ACD9-8F73E2997AC2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3505200" y="5818865"/>
            <a:ext cx="4305300" cy="1149986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1CEF3EEE-A878-4DA0-B3EC-5DDCC8F5398C}"/>
              </a:ext>
            </a:extLst>
          </p:cNvPr>
          <p:cNvSpPr txBox="1"/>
          <p:nvPr/>
        </p:nvSpPr>
        <p:spPr>
          <a:xfrm>
            <a:off x="3505200" y="5865031"/>
            <a:ext cx="421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solidFill>
                  <a:srgbClr val="002060"/>
                </a:solidFill>
              </a:rPr>
              <a:t>9</a:t>
            </a:r>
            <a:r>
              <a:rPr 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. Профилактика учебной </a:t>
            </a:r>
            <a:r>
              <a:rPr lang="ru-RU" sz="24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неуспешности</a:t>
            </a:r>
            <a:endParaRPr lang="ru-RU" sz="2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9499C5-2B2C-4E86-A43E-CB046EBCC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223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81740"/>
            <a:ext cx="10484528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dirty="0">
                <a:latin typeface="Arial Black" panose="020B0A04020102020204" pitchFamily="34" charset="0"/>
              </a:rPr>
              <a:t>   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рейтинговой оценки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381740"/>
            <a:ext cx="944171" cy="819644"/>
          </a:xfrm>
          <a:prstGeom prst="rect">
            <a:avLst/>
          </a:prstGeom>
        </p:spPr>
      </p:pic>
      <p:pic>
        <p:nvPicPr>
          <p:cNvPr id="9" name="Shape 34">
            <a:extLst>
              <a:ext uri="{FF2B5EF4-FFF2-40B4-BE49-F238E27FC236}">
                <a16:creationId xmlns:a16="http://schemas.microsoft.com/office/drawing/2014/main" id="{BCADF7B1-C5FB-4B23-A1B8-507234B93D5F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54025" y="1585595"/>
            <a:ext cx="10674350" cy="1426210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0757427-A94F-4511-A8DA-661F3902E12D}"/>
              </a:ext>
            </a:extLst>
          </p:cNvPr>
          <p:cNvSpPr/>
          <p:nvPr/>
        </p:nvSpPr>
        <p:spPr>
          <a:xfrm>
            <a:off x="2518952" y="4764214"/>
            <a:ext cx="18371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Показатели выражены в различных единицах; чел., ед., %</a:t>
            </a:r>
          </a:p>
        </p:txBody>
      </p:sp>
      <p:pic>
        <p:nvPicPr>
          <p:cNvPr id="28" name="Shape 36">
            <a:extLst>
              <a:ext uri="{FF2B5EF4-FFF2-40B4-BE49-F238E27FC236}">
                <a16:creationId xmlns:a16="http://schemas.microsoft.com/office/drawing/2014/main" id="{782BB6AE-98FA-43CF-B1BC-111576097D73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159295" y="4856546"/>
            <a:ext cx="328930" cy="335280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29" name="Shape 36">
            <a:extLst>
              <a:ext uri="{FF2B5EF4-FFF2-40B4-BE49-F238E27FC236}">
                <a16:creationId xmlns:a16="http://schemas.microsoft.com/office/drawing/2014/main" id="{E9D2B149-7C81-4FB3-811A-F947D5D0BA42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2123448" y="4851262"/>
            <a:ext cx="328930" cy="335280"/>
          </a:xfrm>
          <a:prstGeom prst="rect">
            <a:avLst/>
          </a:prstGeom>
        </p:spPr>
      </p:pic>
      <p:pic>
        <p:nvPicPr>
          <p:cNvPr id="30" name="Shape 36">
            <a:extLst>
              <a:ext uri="{FF2B5EF4-FFF2-40B4-BE49-F238E27FC236}">
                <a16:creationId xmlns:a16="http://schemas.microsoft.com/office/drawing/2014/main" id="{545921BB-27F4-4024-9EB8-AA0E28EC8E9B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4258209" y="4851262"/>
            <a:ext cx="328930" cy="335280"/>
          </a:xfrm>
          <a:prstGeom prst="rect">
            <a:avLst/>
          </a:prstGeom>
        </p:spPr>
      </p:pic>
      <p:pic>
        <p:nvPicPr>
          <p:cNvPr id="31" name="Shape 36">
            <a:extLst>
              <a:ext uri="{FF2B5EF4-FFF2-40B4-BE49-F238E27FC236}">
                <a16:creationId xmlns:a16="http://schemas.microsoft.com/office/drawing/2014/main" id="{D84633D5-B1BC-4FFC-BA36-161B6A92D96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6535053" y="4856546"/>
            <a:ext cx="328930" cy="335280"/>
          </a:xfrm>
          <a:prstGeom prst="rect">
            <a:avLst/>
          </a:prstGeom>
        </p:spPr>
      </p:pic>
      <p:pic>
        <p:nvPicPr>
          <p:cNvPr id="32" name="Shape 36">
            <a:extLst>
              <a:ext uri="{FF2B5EF4-FFF2-40B4-BE49-F238E27FC236}">
                <a16:creationId xmlns:a16="http://schemas.microsoft.com/office/drawing/2014/main" id="{1ECAED29-F529-4788-AFC0-8891DBA12E8F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8806048" y="4764214"/>
            <a:ext cx="328930" cy="335280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B470046-2B5E-4EEA-9BF1-F699F9A527F4}"/>
              </a:ext>
            </a:extLst>
          </p:cNvPr>
          <p:cNvSpPr/>
          <p:nvPr/>
        </p:nvSpPr>
        <p:spPr>
          <a:xfrm>
            <a:off x="554799" y="4764214"/>
            <a:ext cx="18500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Федеральное статистическое наблюдение.</a:t>
            </a:r>
          </a:p>
          <a:p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Результаты: ГИА, ВПР.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1D57F812-9D48-427A-9739-29B993F9D573}"/>
              </a:ext>
            </a:extLst>
          </p:cNvPr>
          <p:cNvSpPr/>
          <p:nvPr/>
        </p:nvSpPr>
        <p:spPr>
          <a:xfrm flipH="1">
            <a:off x="6861058" y="4741903"/>
            <a:ext cx="21094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итогового показателя  измеряется в баллах: 0-100 баллов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9C5D8D4C-D7CE-4D5E-9B80-4DA26EC63828}"/>
              </a:ext>
            </a:extLst>
          </p:cNvPr>
          <p:cNvSpPr/>
          <p:nvPr/>
        </p:nvSpPr>
        <p:spPr>
          <a:xfrm>
            <a:off x="4572000" y="4764215"/>
            <a:ext cx="19601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Нормированные показатели   выражены в процентах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D800843-1E42-4621-9366-F9DABAB2971B}"/>
              </a:ext>
            </a:extLst>
          </p:cNvPr>
          <p:cNvSpPr/>
          <p:nvPr/>
        </p:nvSpPr>
        <p:spPr>
          <a:xfrm flipH="1">
            <a:off x="9156055" y="4764214"/>
            <a:ext cx="20912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 расчет-  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баллов показателей 1-28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4AF63E-E76B-4170-8F54-B3FB7B5EBFA1}"/>
              </a:ext>
            </a:extLst>
          </p:cNvPr>
          <p:cNvSpPr/>
          <p:nvPr/>
        </p:nvSpPr>
        <p:spPr>
          <a:xfrm>
            <a:off x="454026" y="3334011"/>
            <a:ext cx="20703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Сбор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консолидация 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исходных 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 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616DF8F-15CD-421B-963A-08834C98F806}"/>
              </a:ext>
            </a:extLst>
          </p:cNvPr>
          <p:cNvSpPr/>
          <p:nvPr/>
        </p:nvSpPr>
        <p:spPr>
          <a:xfrm>
            <a:off x="2404823" y="3359505"/>
            <a:ext cx="22218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фактических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значений 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 показателей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8653F80-A5D1-4B7C-9E5B-C5BF70994536}"/>
              </a:ext>
            </a:extLst>
          </p:cNvPr>
          <p:cNvSpPr/>
          <p:nvPr/>
        </p:nvSpPr>
        <p:spPr>
          <a:xfrm>
            <a:off x="4572000" y="3359505"/>
            <a:ext cx="19601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нормированных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значений 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показателей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A90A521-0184-4CAC-B1D0-8D56DE5DCCF3}"/>
              </a:ext>
            </a:extLst>
          </p:cNvPr>
          <p:cNvSpPr/>
          <p:nvPr/>
        </p:nvSpPr>
        <p:spPr>
          <a:xfrm flipH="1">
            <a:off x="9156054" y="3308517"/>
            <a:ext cx="1902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Выстраивание рейтинга и отбор 10% ОО (низкие результаты)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A90A521-0184-4CAC-B1D0-8D56DE5DCCF3}"/>
              </a:ext>
            </a:extLst>
          </p:cNvPr>
          <p:cNvSpPr/>
          <p:nvPr/>
        </p:nvSpPr>
        <p:spPr>
          <a:xfrm>
            <a:off x="6868172" y="3308517"/>
            <a:ext cx="19378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 итогового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показателя</a:t>
            </a:r>
          </a:p>
          <a:p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рейтинга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A331F6-AB55-40C8-B2A5-FF71B108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23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5099" y="117232"/>
            <a:ext cx="10691960" cy="7659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доступности общего среднего образования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850" y="63494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099" y="883139"/>
            <a:ext cx="11636131" cy="17584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 9-х классов ОО, продолжающих    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обучение в 10-х классах»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100" y="2641602"/>
            <a:ext cx="11636130" cy="173501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2.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 11-х классов,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получивших аттестат о среднем общем образовании»</a:t>
            </a:r>
          </a:p>
        </p:txBody>
      </p:sp>
      <p:sp>
        <p:nvSpPr>
          <p:cNvPr id="10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85969" y="4376615"/>
            <a:ext cx="11715261" cy="231335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3. «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выпускников 11-классов, получивших аттестат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о среднем общем образовании, от общего количества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выпускников ОО Чеченской Республики, в которых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100% выпускников получили аттестаты»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75DC42A-4B2F-467C-85A5-90B333B13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064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81740"/>
            <a:ext cx="10484528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latin typeface="Arial Black" panose="020B0A04020102020204" pitchFamily="34" charset="0"/>
              </a:rPr>
              <a:t>   </a:t>
            </a:r>
            <a:r>
              <a:rPr lang="ru-RU" sz="4000" b="1" dirty="0"/>
              <a:t>Качество образования</a:t>
            </a:r>
            <a:endParaRPr lang="ru-RU" sz="4000" b="1" dirty="0"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50" y="381737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01845" y="3118337"/>
            <a:ext cx="11699386" cy="17484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5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«Доля выпускников 11-х классов, получивших 81 и    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больше  баллов  на экзамене по предмету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«Русский язык»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01845" y="4866797"/>
            <a:ext cx="11636130" cy="182512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6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«Качество знаний по предмету «Математика 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базового уровня»   (ЕГЭ по математике   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базового уровня)»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01844" y="1245460"/>
            <a:ext cx="11636131" cy="182879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4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«Качество знаний по предмету «Русский язык»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(средний балл ЕГЭ по русскому языку)»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2FDD6A9-28A3-447A-A970-E97B0C90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210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646" y="466849"/>
            <a:ext cx="10484528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/>
              <a:t>Качество образования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381740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099" y="1371601"/>
            <a:ext cx="11729915" cy="162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7.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«Качество знаний по предмету «Математика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профильного уровня» (ЕГЭ по математике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профильного уровня)»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100" y="3001108"/>
            <a:ext cx="11729914" cy="18522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8.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«Доля выпускников 11-х классов, получивших 70 и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более баллов  на экзамене по предмету «Математика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профильного уровня» </a:t>
            </a:r>
          </a:p>
        </p:txBody>
      </p:sp>
      <p:sp>
        <p:nvSpPr>
          <p:cNvPr id="9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100" y="4853354"/>
            <a:ext cx="11729914" cy="19303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9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«Доля выпускников 11-х классов, преодолевших 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минимальный порог по предмету «Физика» на ЕГЭ»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C17FFE6-7EA2-4F0B-B0B4-BA5F07DA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81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5098" y="381740"/>
            <a:ext cx="10526347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Объективность проведения оценочных процедур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381740"/>
            <a:ext cx="944171" cy="819644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099" y="1289538"/>
            <a:ext cx="11714285" cy="159433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10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«Соотношение результатов ЕГЭ и ОГЭ выпускников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ОО по предмету «Русский язык»</a:t>
            </a:r>
          </a:p>
        </p:txBody>
      </p:sp>
      <p:sp>
        <p:nvSpPr>
          <p:cNvPr id="9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01600" y="2883877"/>
            <a:ext cx="11777784" cy="19225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11.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«Соотношение результатов ЕГЭ и ОГЭ выпускников ОО по предмету «Математика»</a:t>
            </a:r>
          </a:p>
        </p:txBody>
      </p:sp>
      <p:sp>
        <p:nvSpPr>
          <p:cNvPr id="10" name="Прямоугольник: скругленные углы 6">
            <a:extLst>
              <a:ext uri="{FF2B5EF4-FFF2-40B4-BE49-F238E27FC236}">
                <a16:creationId xmlns:a16="http://schemas.microsoft.com/office/drawing/2014/main" id="{6BF5275F-C1FC-4E75-B996-B9243310DD59}"/>
              </a:ext>
            </a:extLst>
          </p:cNvPr>
          <p:cNvSpPr/>
          <p:nvPr/>
        </p:nvSpPr>
        <p:spPr>
          <a:xfrm>
            <a:off x="165100" y="4806461"/>
            <a:ext cx="11714284" cy="159433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«Наличие признаков необъективности проведения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оценочных процедур».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74623E4-0305-463F-AD34-6A4F5632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79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5099" y="381740"/>
            <a:ext cx="10409115" cy="81964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Развитие талантов и работа с одаренными детьми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C408B8-7ABE-430A-9BB0-B6304F1624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804" y="381740"/>
            <a:ext cx="944171" cy="81964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1665281-7F22-4AAB-8D5B-AE04B0FD7B1A}"/>
              </a:ext>
            </a:extLst>
          </p:cNvPr>
          <p:cNvSpPr/>
          <p:nvPr/>
        </p:nvSpPr>
        <p:spPr>
          <a:xfrm>
            <a:off x="165099" y="1859083"/>
            <a:ext cx="11753362" cy="41099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13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«Результаты участия обучающихся ОО на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региональном и заключительном этапах 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Всероссийской олимпиады школьников».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6239082-C346-400A-AE8D-3E27F554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A98D3-E383-4946-B064-B4FAFF0FC97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338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801</Words>
  <Application>Microsoft Office PowerPoint</Application>
  <PresentationFormat>Широкоэкранный</PresentationFormat>
  <Paragraphs>147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Элиза</cp:lastModifiedBy>
  <cp:revision>93</cp:revision>
  <dcterms:created xsi:type="dcterms:W3CDTF">2021-10-14T12:05:07Z</dcterms:created>
  <dcterms:modified xsi:type="dcterms:W3CDTF">2025-01-21T06:52:26Z</dcterms:modified>
</cp:coreProperties>
</file>