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2" r:id="rId2"/>
    <p:sldMasterId id="2147483674" r:id="rId3"/>
  </p:sldMasterIdLst>
  <p:notesMasterIdLst>
    <p:notesMasterId r:id="rId30"/>
  </p:notesMasterIdLst>
  <p:sldIdLst>
    <p:sldId id="256" r:id="rId4"/>
    <p:sldId id="283" r:id="rId5"/>
    <p:sldId id="413" r:id="rId6"/>
    <p:sldId id="286" r:id="rId7"/>
    <p:sldId id="409" r:id="rId8"/>
    <p:sldId id="284" r:id="rId9"/>
    <p:sldId id="410" r:id="rId10"/>
    <p:sldId id="411" r:id="rId11"/>
    <p:sldId id="296" r:id="rId12"/>
    <p:sldId id="297" r:id="rId13"/>
    <p:sldId id="385" r:id="rId14"/>
    <p:sldId id="387" r:id="rId15"/>
    <p:sldId id="388" r:id="rId16"/>
    <p:sldId id="395" r:id="rId17"/>
    <p:sldId id="389" r:id="rId18"/>
    <p:sldId id="407" r:id="rId19"/>
    <p:sldId id="400" r:id="rId20"/>
    <p:sldId id="401" r:id="rId21"/>
    <p:sldId id="402" r:id="rId22"/>
    <p:sldId id="403" r:id="rId23"/>
    <p:sldId id="404" r:id="rId24"/>
    <p:sldId id="405" r:id="rId25"/>
    <p:sldId id="406" r:id="rId26"/>
    <p:sldId id="396" r:id="rId27"/>
    <p:sldId id="408" r:id="rId28"/>
    <p:sldId id="259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Элиза" initials="Э" lastIdx="16" clrIdx="0">
    <p:extLst>
      <p:ext uri="{19B8F6BF-5375-455C-9EA6-DF929625EA0E}">
        <p15:presenceInfo xmlns:p15="http://schemas.microsoft.com/office/powerpoint/2012/main" userId="Элиз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00"/>
    <a:srgbClr val="C88800"/>
    <a:srgbClr val="989800"/>
    <a:srgbClr val="3493D4"/>
    <a:srgbClr val="009EDE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78327-4AC5-49DB-B961-EF576494EB75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3E4EC-5852-4BE6-A160-974644366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73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5A1B48-53C8-4FAE-B42C-585252EC80E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705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5A1B48-53C8-4FAE-B42C-585252EC80E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86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68FE56-8E2E-406C-9678-4E1424471C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900" y="1523999"/>
            <a:ext cx="7581900" cy="2387600"/>
          </a:xfrm>
        </p:spPr>
        <p:txBody>
          <a:bodyPr anchor="b"/>
          <a:lstStyle>
            <a:lvl1pPr algn="ctr">
              <a:defRPr sz="6000" b="1">
                <a:solidFill>
                  <a:schemeClr val="accent5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FCE0532-CCCA-492E-AE32-6C27CF95A17D}"/>
              </a:ext>
            </a:extLst>
          </p:cNvPr>
          <p:cNvSpPr/>
          <p:nvPr userDrawn="1"/>
        </p:nvSpPr>
        <p:spPr>
          <a:xfrm>
            <a:off x="7988530" y="2717799"/>
            <a:ext cx="4862946" cy="1422402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02D1B33B-3A87-48DC-A925-B086711DBCB3}"/>
              </a:ext>
            </a:extLst>
          </p:cNvPr>
          <p:cNvSpPr/>
          <p:nvPr userDrawn="1"/>
        </p:nvSpPr>
        <p:spPr>
          <a:xfrm>
            <a:off x="-457200" y="-660400"/>
            <a:ext cx="2921000" cy="29210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BB3C4884-FCEA-4753-9A39-DCF5062E0A38}"/>
              </a:ext>
            </a:extLst>
          </p:cNvPr>
          <p:cNvSpPr/>
          <p:nvPr userDrawn="1"/>
        </p:nvSpPr>
        <p:spPr>
          <a:xfrm>
            <a:off x="5511800" y="5651498"/>
            <a:ext cx="1155700" cy="1193386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EB0C781D-92E3-44A1-8C0B-7CEAD4B9BE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68953" y="3136900"/>
            <a:ext cx="4102100" cy="584200"/>
          </a:xfrm>
        </p:spPr>
        <p:txBody>
          <a:bodyPr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>
              <a:buNone/>
              <a:defRPr sz="3600">
                <a:solidFill>
                  <a:schemeClr val="bg1"/>
                </a:solidFill>
              </a:defRPr>
            </a:lvl2pPr>
            <a:lvl3pPr marL="914400" indent="0">
              <a:buNone/>
              <a:defRPr sz="3200">
                <a:solidFill>
                  <a:schemeClr val="bg1"/>
                </a:solidFill>
              </a:defRPr>
            </a:lvl3pPr>
            <a:lvl4pPr marL="1371600" indent="0">
              <a:buNone/>
              <a:defRPr sz="2800">
                <a:solidFill>
                  <a:schemeClr val="bg1"/>
                </a:solidFill>
              </a:defRPr>
            </a:lvl4pPr>
            <a:lvl5pPr marL="1828800" indent="0">
              <a:buNone/>
              <a:defRPr sz="2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56A423F8-6447-4B06-96DF-FC08F61D3148}"/>
              </a:ext>
            </a:extLst>
          </p:cNvPr>
          <p:cNvSpPr/>
          <p:nvPr userDrawn="1"/>
        </p:nvSpPr>
        <p:spPr>
          <a:xfrm>
            <a:off x="6832830" y="5651498"/>
            <a:ext cx="1155700" cy="1193386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73B50895-34CB-4779-921F-2EDDCC4F1071}"/>
              </a:ext>
            </a:extLst>
          </p:cNvPr>
          <p:cNvSpPr/>
          <p:nvPr userDrawn="1"/>
        </p:nvSpPr>
        <p:spPr>
          <a:xfrm>
            <a:off x="8153860" y="5651498"/>
            <a:ext cx="1155700" cy="1193386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725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68C517-2F48-47FD-BE74-69102A087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946774-A30D-4EEA-B0C9-70292A7FB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2EC7B8-7360-4AEF-AAED-C1B7CBF9C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CE7347-BCE6-45A8-9ABD-10DA107A3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CCF1-1B11-4622-AC48-DBCF4C79554E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123C57-BE9D-45C3-B1A6-2873DC4E8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70ECD7-D2E2-4E2D-982D-C36304D7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00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108EE-3C31-42FF-8368-1189C4859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DBEAEA1-DA85-4F22-8C93-CD4A30A9B8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F212A7-B218-4D0F-ACB7-360451065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D0640E-81FE-49EE-B9C8-E0E619107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AFC9-7891-4275-92E0-2D4ABC1ADC89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69CA6E-2B11-40C5-98D3-E8ED60EE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296933-BD32-4D3F-B7FB-AF6D05F11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74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64028-570E-4984-8E47-7F578476F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94454F-B563-4DEC-AB40-114987303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5E4DDB-B7AB-40E4-A907-DEC1029A8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6AAF8-CF87-48FB-BEB4-E9E78BCF6138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4692BC-A5EA-495D-8BD5-6BA19E65B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88DAA3-6A85-4393-B3F1-F6EF58C62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5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8291653-29A5-49F5-B7D5-56E498741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EC49E4-888E-4416-8BC3-682B1E458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35FFB5-B861-43DE-9DB6-CF8DAD1C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24C4-36F4-4982-B705-8E7CA45C67E0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7E1DFE-3198-4878-B18B-543D052BE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0FB0B0-E4F0-4373-8108-CD7B30C5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73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95DFA-4424-4304-847C-2B505D8C4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876BB8-2E5F-407C-93A2-8C7B50F87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6798B6-D496-4442-A2C4-D54E3C363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3459-1D46-4206-A63F-639F94DDEFF2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6E6C27-A7C5-45A7-B503-E785C97B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F924B1-D288-4E47-8C44-CCF0F3C1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801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30672-8C2E-490F-9B50-1CA37F6D8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FF2CA7-3B86-43EC-9DE5-32CB039FA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54517C-A55E-47CE-8D20-92756FD9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C0D7-3948-4CB0-B1A6-72E3CC626EE3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D47106-5B68-46E9-98DA-C1DF8C6C1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086448-00B7-4A46-BACC-635D7D693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099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04754F-444F-4170-B8B5-3D42A1479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F58001-D466-45C7-AC32-EEF16A8C2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BD46AE-5475-49CB-8651-6419016E3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EB4A-1A32-4D83-83C1-F3800DB48372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861DD8-F28F-43AC-8280-5FCE6290D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C878A5-1E07-49F9-8B44-F3DE93B5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73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6DCC5-B84F-4DB2-9390-24D2E2AD5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501CCC-71D6-44DE-BA4C-216CC2188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89C423-F0FA-4E9B-B2E8-BCE27C5E8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5C0EEA-63F7-4907-993F-52B9F690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8FFAC-B3F4-4799-BB9C-83687EA34D75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DD3630-8D6F-46F1-98BD-5936CA52A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EA836C-0417-40DA-B3FC-F22DB95B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76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943A7-41CD-4100-998D-20C5D1B65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59DC5B-A08F-442F-8591-C8527954D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86AB64-354B-4704-84A1-EEC4E8CD7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F1AB6AB-E54F-42DC-AB93-BB5485DAE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97C78FD-464B-4380-8814-CEC48CCDF6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08A64AC-3A12-4EF7-ADE8-DB5D5B325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803B9-D110-44E0-9B8C-5BEDFB85AF7A}" type="datetime1">
              <a:rPr lang="ru-RU" smtClean="0"/>
              <a:t>21.01.2025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A569CED-08D2-430D-9AC6-27DF9A7F9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7E1668-047B-4608-9B1B-121883DB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532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23025-4B51-4F3A-B045-15703864C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A74C02F-486D-4D05-9174-79ACD2B1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3E97-2638-4E84-BCEB-7BE10469813F}" type="datetime1">
              <a:rPr lang="ru-RU" smtClean="0"/>
              <a:t>21.01.2025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FBFC160-5AF3-4EE2-ABD4-BE883EF1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FD836CE-CBA6-4D4A-9A7D-19706559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79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D73C3F7-BB3F-41CD-B4B9-70103C3DAE81}"/>
              </a:ext>
            </a:extLst>
          </p:cNvPr>
          <p:cNvSpPr/>
          <p:nvPr userDrawn="1"/>
        </p:nvSpPr>
        <p:spPr>
          <a:xfrm>
            <a:off x="0" y="1"/>
            <a:ext cx="12192000" cy="1646238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ACCCC-8891-4AD2-BFC5-9128BD8BD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38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9786EC-7313-4F3A-A2F6-E1AEA39A8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  <a:lvl2pPr>
              <a:defRPr>
                <a:solidFill>
                  <a:schemeClr val="accent5"/>
                </a:solidFill>
              </a:defRPr>
            </a:lvl2pPr>
            <a:lvl3pPr>
              <a:defRPr>
                <a:solidFill>
                  <a:schemeClr val="accent5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  <a:lvl5pPr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03776C-B37F-459C-8642-6133EBDEB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26A80-37BC-410A-99C3-32672D3C8986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3DCF3F-CFAC-4872-B190-2A061C42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C67F94-DD3E-43FD-9A9B-128BAEF2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344D0E96-6656-4CB7-858D-0BE7C3A3C283}"/>
              </a:ext>
            </a:extLst>
          </p:cNvPr>
          <p:cNvSpPr/>
          <p:nvPr userDrawn="1"/>
        </p:nvSpPr>
        <p:spPr>
          <a:xfrm>
            <a:off x="11230200" y="5821475"/>
            <a:ext cx="1800000" cy="180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Круг: прозрачная заливка 6">
            <a:extLst>
              <a:ext uri="{FF2B5EF4-FFF2-40B4-BE49-F238E27FC236}">
                <a16:creationId xmlns:a16="http://schemas.microsoft.com/office/drawing/2014/main" id="{83F3C1EF-9F90-43EE-92E7-008B74F398E1}"/>
              </a:ext>
            </a:extLst>
          </p:cNvPr>
          <p:cNvSpPr/>
          <p:nvPr userDrawn="1"/>
        </p:nvSpPr>
        <p:spPr>
          <a:xfrm>
            <a:off x="11230200" y="-871198"/>
            <a:ext cx="1800000" cy="180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C24A8845-D471-4ED7-ADCD-E869D561F185}"/>
              </a:ext>
            </a:extLst>
          </p:cNvPr>
          <p:cNvSpPr/>
          <p:nvPr userDrawn="1"/>
        </p:nvSpPr>
        <p:spPr>
          <a:xfrm>
            <a:off x="11413512" y="-720000"/>
            <a:ext cx="1440000" cy="144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Круг: прозрачная заливка 11">
            <a:extLst>
              <a:ext uri="{FF2B5EF4-FFF2-40B4-BE49-F238E27FC236}">
                <a16:creationId xmlns:a16="http://schemas.microsoft.com/office/drawing/2014/main" id="{3086F889-752C-43F8-AFE5-521150068151}"/>
              </a:ext>
            </a:extLst>
          </p:cNvPr>
          <p:cNvSpPr/>
          <p:nvPr userDrawn="1"/>
        </p:nvSpPr>
        <p:spPr>
          <a:xfrm>
            <a:off x="11593512" y="-540000"/>
            <a:ext cx="1080000" cy="108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5E38DCC6-E4B5-4C01-9A35-C23C90A48BCA}"/>
              </a:ext>
            </a:extLst>
          </p:cNvPr>
          <p:cNvSpPr/>
          <p:nvPr userDrawn="1"/>
        </p:nvSpPr>
        <p:spPr>
          <a:xfrm>
            <a:off x="11770200" y="-360000"/>
            <a:ext cx="720000" cy="72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3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17E366E-0996-41AB-B1AD-FFC884268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3100-2BAE-48B2-AB98-10BF65D2A9C0}" type="datetime1">
              <a:rPr lang="ru-RU" smtClean="0"/>
              <a:t>21.01.2025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1275EE8-45E2-4756-850C-A56901A21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31E8D3-3D53-43E2-ADD6-60125294C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653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6C3B6-9AA3-4BCB-AAA2-9AEC7AE5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FF897-1D19-430A-82BD-F89129750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F7C276-0A62-4720-A349-3AA2B1519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6188FE-B67C-4082-B6C2-E65B7D05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83BD-779E-48DE-9C42-66DC2D5EBF89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62D9E2-A413-4EF3-9F9B-6DE41DED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B91B3C-5F78-4E5C-9708-4C0D936B0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1578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A9007-751A-4289-91B2-68ACD8A80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ADC617E-2958-4A3E-9CD3-C004A0083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ADC338-66CB-4724-A989-997D81DA8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6FED6F-038B-489D-AA9C-5B7FC93E7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85C64-BE34-4C5B-A75D-13F3D3EE6A34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41006F-D9DF-4F08-B32F-71D92A46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6419F1-0BF5-4CCD-A9DF-C321B7EF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5803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43F407-AC22-4070-AE17-2E2492C27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961C30-DDCD-425F-A910-00C5B1F60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E28AD3-1345-4C60-8407-C0CBB71B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28638-EB6E-4D61-9D8B-01B2AFF8B44C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6B903F-0D0F-46F1-AA77-4E3578EEB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89702B-03BD-4447-843C-345EB557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021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0CF887B-A7D7-4CAE-B294-C639E7E62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9126DE-3B6F-4B1E-B751-1C5C09DF4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046EB9-0D6A-4F22-9261-3CD6771E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F4E15-0A48-4217-A89E-B2BB4746AD0A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26B42D-5B5D-4752-8922-8B16E8D1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6B8794-201B-4449-99C5-F2CCA4AB1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9571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 userDrawn="1"/>
        </p:nvSpPr>
        <p:spPr>
          <a:xfrm>
            <a:off x="130462" y="413869"/>
            <a:ext cx="1415474" cy="1433981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0424" y="2305497"/>
            <a:ext cx="9144000" cy="216511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0668" y="4470614"/>
            <a:ext cx="741822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82AC-8D67-4355-9B05-362B41C1E4C0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423257"/>
            <a:ext cx="2743200" cy="365125"/>
          </a:xfrm>
        </p:spPr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0" y="492321"/>
            <a:ext cx="1281559" cy="1281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Рисунок 33"/>
          <p:cNvPicPr>
            <a:picLocks noChangeAspect="1"/>
          </p:cNvPicPr>
          <p:nvPr userDrawn="1"/>
        </p:nvPicPr>
        <p:blipFill rotWithShape="1">
          <a:blip r:embed="rId3"/>
          <a:srcRect r="24447" b="6346"/>
          <a:stretch/>
        </p:blipFill>
        <p:spPr>
          <a:xfrm>
            <a:off x="7806248" y="1778864"/>
            <a:ext cx="4385752" cy="50791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Рисунок 3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539" y="91895"/>
            <a:ext cx="1246016" cy="1029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7" name="TextBox 36"/>
          <p:cNvSpPr txBox="1"/>
          <p:nvPr userDrawn="1"/>
        </p:nvSpPr>
        <p:spPr>
          <a:xfrm>
            <a:off x="4612558" y="1121416"/>
            <a:ext cx="2623620" cy="83099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Franklin Gothic Demi" panose="020B0703020102020204" pitchFamily="34" charset="0"/>
                <a:cs typeface="Aldhabi" panose="01000000000000000000" pitchFamily="2" charset="-78"/>
              </a:rPr>
              <a:t>МИНИСТЕРСТВО</a:t>
            </a:r>
            <a:r>
              <a:rPr lang="ru-RU" sz="2000" baseline="0" dirty="0">
                <a:latin typeface="Franklin Gothic Demi" panose="020B0703020102020204" pitchFamily="34" charset="0"/>
                <a:cs typeface="Aldhabi" panose="01000000000000000000" pitchFamily="2" charset="-78"/>
              </a:rPr>
              <a:t> </a:t>
            </a:r>
          </a:p>
          <a:p>
            <a:pPr algn="ctr"/>
            <a:r>
              <a:rPr lang="ru-RU" sz="1400" baseline="0" dirty="0">
                <a:latin typeface="Franklin Gothic Demi" panose="020B0703020102020204" pitchFamily="34" charset="0"/>
                <a:cs typeface="Aldhabi" panose="01000000000000000000" pitchFamily="2" charset="-78"/>
              </a:rPr>
              <a:t>ОБРАЗОВАНИЯ И НАУКИ </a:t>
            </a:r>
          </a:p>
          <a:p>
            <a:pPr algn="ctr"/>
            <a:r>
              <a:rPr lang="ru-RU" sz="1400" baseline="0" dirty="0">
                <a:latin typeface="Franklin Gothic Demi" panose="020B0703020102020204" pitchFamily="34" charset="0"/>
                <a:cs typeface="Aldhabi" panose="01000000000000000000" pitchFamily="2" charset="-78"/>
              </a:rPr>
              <a:t>ЧЕЧЕНСКОЙ РЕСПУБЛИКИ </a:t>
            </a:r>
            <a:endParaRPr lang="ru-RU" sz="1400" dirty="0">
              <a:latin typeface="Franklin Gothic Demi" panose="020B0703020102020204" pitchFamily="34" charset="0"/>
              <a:cs typeface="Aldhabi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96763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 userDrawn="1"/>
        </p:nvSpPr>
        <p:spPr>
          <a:xfrm>
            <a:off x="1672683" y="95537"/>
            <a:ext cx="10403862" cy="676820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0696" y="146478"/>
            <a:ext cx="10147835" cy="6054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1911784"/>
            <a:ext cx="10400145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72683" y="6376949"/>
            <a:ext cx="2743200" cy="365125"/>
          </a:xfrm>
        </p:spPr>
        <p:txBody>
          <a:bodyPr/>
          <a:lstStyle/>
          <a:p>
            <a:fld id="{0011BC88-0F40-43F2-B710-987DFFFDAE3E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817214" y="6376950"/>
            <a:ext cx="41148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33345" y="6376950"/>
            <a:ext cx="2743200" cy="365125"/>
          </a:xfrm>
        </p:spPr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Скругленный прямоугольник 9"/>
          <p:cNvSpPr/>
          <p:nvPr userDrawn="1"/>
        </p:nvSpPr>
        <p:spPr>
          <a:xfrm>
            <a:off x="134771" y="95537"/>
            <a:ext cx="1415474" cy="676820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39" y="146478"/>
            <a:ext cx="574937" cy="574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674662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 userDrawn="1"/>
        </p:nvSpPr>
        <p:spPr>
          <a:xfrm>
            <a:off x="134771" y="95537"/>
            <a:ext cx="1415474" cy="676820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39" y="146478"/>
            <a:ext cx="574937" cy="574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88807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 userDrawn="1"/>
        </p:nvSpPr>
        <p:spPr>
          <a:xfrm>
            <a:off x="1672683" y="413795"/>
            <a:ext cx="10403862" cy="1434055"/>
          </a:xfrm>
          <a:prstGeom prst="roundRect">
            <a:avLst/>
          </a:prstGeom>
          <a:solidFill>
            <a:srgbClr val="66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2355" y="413794"/>
            <a:ext cx="10304189" cy="140455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37145" y="1911682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94945" y="1914857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ABF1-6A93-4CA3-B751-67E9CCCC9749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0" y="492321"/>
            <a:ext cx="1281559" cy="1281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622655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D8BF6-82EA-4695-96BA-9CA679F97D55}" type="datetime1">
              <a:rPr lang="ru-RU" smtClean="0"/>
              <a:t>21.01.2025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52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ACCCC-8891-4AD2-BFC5-9128BD8BD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100" y="365125"/>
            <a:ext cx="8775700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9786EC-7313-4F3A-A2F6-E1AEA39A8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377"/>
            <a:ext cx="10515600" cy="394958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03776C-B37F-459C-8642-6133EBDEB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E226-3355-4B41-8200-CE82A500A1B7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3DCF3F-CFAC-4872-B190-2A061C42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C67F94-DD3E-43FD-9A9B-128BAEF2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4D8CE6A-78FD-4F7A-A178-9D8C0466B546}"/>
              </a:ext>
            </a:extLst>
          </p:cNvPr>
          <p:cNvSpPr/>
          <p:nvPr userDrawn="1"/>
        </p:nvSpPr>
        <p:spPr>
          <a:xfrm>
            <a:off x="-457200" y="-660400"/>
            <a:ext cx="2921000" cy="2921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руг: прозрачная заливка 8">
            <a:extLst>
              <a:ext uri="{FF2B5EF4-FFF2-40B4-BE49-F238E27FC236}">
                <a16:creationId xmlns:a16="http://schemas.microsoft.com/office/drawing/2014/main" id="{EA995ABB-BBF6-4C56-89BD-F578622649B5}"/>
              </a:ext>
            </a:extLst>
          </p:cNvPr>
          <p:cNvSpPr/>
          <p:nvPr userDrawn="1"/>
        </p:nvSpPr>
        <p:spPr>
          <a:xfrm>
            <a:off x="11230200" y="-871198"/>
            <a:ext cx="1800000" cy="180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: прозрачная заливка 9">
            <a:extLst>
              <a:ext uri="{FF2B5EF4-FFF2-40B4-BE49-F238E27FC236}">
                <a16:creationId xmlns:a16="http://schemas.microsoft.com/office/drawing/2014/main" id="{2CA2A8EE-306C-4602-B5EC-6F5F7130BDAE}"/>
              </a:ext>
            </a:extLst>
          </p:cNvPr>
          <p:cNvSpPr/>
          <p:nvPr userDrawn="1"/>
        </p:nvSpPr>
        <p:spPr>
          <a:xfrm>
            <a:off x="11413512" y="-720000"/>
            <a:ext cx="1440000" cy="144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24412614-E7CC-4E45-8EC3-EDBB07A1B5D2}"/>
              </a:ext>
            </a:extLst>
          </p:cNvPr>
          <p:cNvSpPr/>
          <p:nvPr userDrawn="1"/>
        </p:nvSpPr>
        <p:spPr>
          <a:xfrm>
            <a:off x="11593512" y="-540000"/>
            <a:ext cx="1080000" cy="108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Круг: прозрачная заливка 11">
            <a:extLst>
              <a:ext uri="{FF2B5EF4-FFF2-40B4-BE49-F238E27FC236}">
                <a16:creationId xmlns:a16="http://schemas.microsoft.com/office/drawing/2014/main" id="{AE0591C1-6F20-4BE4-85E7-7EE8C6049D40}"/>
              </a:ext>
            </a:extLst>
          </p:cNvPr>
          <p:cNvSpPr/>
          <p:nvPr userDrawn="1"/>
        </p:nvSpPr>
        <p:spPr>
          <a:xfrm>
            <a:off x="11770200" y="-360000"/>
            <a:ext cx="720000" cy="720000"/>
          </a:xfrm>
          <a:prstGeom prst="donut">
            <a:avLst>
              <a:gd name="adj" fmla="val 793"/>
            </a:avLst>
          </a:prstGeom>
          <a:solidFill>
            <a:schemeClr val="accent2"/>
          </a:solidFill>
          <a:ln w="44450">
            <a:solidFill>
              <a:schemeClr val="accent2"/>
            </a:solidFill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15523768-A58A-4E80-A68E-77AAD4C4907B}"/>
              </a:ext>
            </a:extLst>
          </p:cNvPr>
          <p:cNvSpPr/>
          <p:nvPr userDrawn="1"/>
        </p:nvSpPr>
        <p:spPr>
          <a:xfrm>
            <a:off x="11230200" y="5821475"/>
            <a:ext cx="1800000" cy="180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737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6750A-1E7E-48D8-A7EF-BED398E31653}" type="datetime1">
              <a:rPr lang="ru-RU" smtClean="0"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2076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17929-F5B3-4177-8E30-AB839DF6A8A6}" type="datetime1">
              <a:rPr lang="ru-RU" smtClean="0"/>
              <a:t>21.01.2025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5253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29892-3743-4A17-809D-CA8BA8E25C9F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843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4F135-62BB-4660-AC35-2244AA39DC20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0324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FF10F-6084-498D-A398-145C1F16F18C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9250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E4C06-5BA4-429B-B111-9F1648E5F252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51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1529A156-1A5A-4CD9-934D-3498D5AF37A1}"/>
              </a:ext>
            </a:extLst>
          </p:cNvPr>
          <p:cNvSpPr/>
          <p:nvPr userDrawn="1"/>
        </p:nvSpPr>
        <p:spPr>
          <a:xfrm>
            <a:off x="-762000" y="-914400"/>
            <a:ext cx="2336800" cy="23368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219D3CFF-3C59-4B50-AF40-295BB77E2D1D}"/>
              </a:ext>
            </a:extLst>
          </p:cNvPr>
          <p:cNvSpPr/>
          <p:nvPr userDrawn="1"/>
        </p:nvSpPr>
        <p:spPr>
          <a:xfrm>
            <a:off x="11230200" y="5821475"/>
            <a:ext cx="1800000" cy="18000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29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AB6A2D-D7C3-492A-9A7C-B9B1F360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30DCB3-9117-4A82-84CA-FDDD87467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8B6642-8632-46B6-B978-C846D233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E7E32-AFFD-431C-960A-32D8CF61A3DC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017B90-4909-479E-A01C-064329422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069E89-9D58-4C19-9A90-B17748A5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34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E54FAF-702D-460E-9860-75EBB404A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C35766-5DA3-4CD6-A331-3FFB78587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259266-BF39-4550-8183-2817531FCC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706710-CD15-4B7C-BF0D-7AC77D24B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ACA5-6C82-499B-8F78-15EEB6B372C1}" type="datetime1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DC2ADF-D9E6-4878-9614-51A3ABFD2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51E446-D1BE-494E-A0CC-734682607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25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C88FB-11F3-449E-B12E-18A806501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187A53-2A34-433D-98A8-CE3D9A964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AF68F6-E3D4-4116-919E-BC1B51D37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30C087-48C0-4D8C-A047-40BD7E2C6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6F52FE7-0181-471C-A34B-51565E9EA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736A896-C485-4121-97FE-2FEBBB224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4674-222D-48D6-8A3B-FF3AE9BBCAC9}" type="datetime1">
              <a:rPr lang="ru-RU" smtClean="0"/>
              <a:t>21.01.2025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B56E551-42C8-46BD-9EEE-91D21BA3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5D4D9DE-CD9A-44D4-B60D-3C01AB2FB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3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FBDC1-19C9-4757-8F70-77C40673E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B980EB1-BA4A-4593-B779-498B65722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E2F7F-3FBB-447E-B1D8-53A2EE3C357F}" type="datetime1">
              <a:rPr lang="ru-RU" smtClean="0"/>
              <a:t>21.01.2025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567163-F6E4-470A-A17C-019C87D43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5EC9C8-63C7-48A4-8603-89DF73D02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02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864AEE3-7435-4244-B5CD-DDB0CD0FE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C418-09FE-4664-971F-6CE9ACCA6EB3}" type="datetime1">
              <a:rPr lang="ru-RU" smtClean="0"/>
              <a:t>21.01.2025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32183C9-96DE-4686-870A-C80BACA4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EA4687-D57A-49B5-9514-735CF3B2D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5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D9ED9A-F692-45EB-BF45-87703247B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9F8CB9-7508-42D7-84A6-2382C314D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06C950-5AD6-4563-866D-6F91B5BE3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9BBB-79DA-47BF-A5C2-F09096A63FEC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6DFB5C-CA9A-4C81-9CB6-F69B29257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B2C3A4-27A7-4175-B7A3-873DB3E1E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A1761-61CF-4A76-B060-B8C3138A7F4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5"/>
            <a:extLst>
              <a:ext uri="{FF2B5EF4-FFF2-40B4-BE49-F238E27FC236}">
                <a16:creationId xmlns:a16="http://schemas.microsoft.com/office/drawing/2014/main" id="{A216BDCB-8A58-4A8B-AE1F-C20820F9FD9C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18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59817-6E15-42E3-B2D4-DF424B939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80D7AB-8C8C-48D9-BF07-D208BF0BF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A26216-6A2C-4B5D-A289-FEC9B4319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1F1E5-C704-4657-8CF2-B5FBB89CDB05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C1868B-BE7B-43EA-ABC5-D0B38B3AB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5DF94-D128-4C85-9A32-46E3631B7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7C0D1-DBC9-4E10-87A0-597C89FD6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64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0945" y="3432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0945" y="18478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9D10-7DDC-4BDB-970E-EF98EAAF70AD}" type="datetime1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B46DA-0DF6-4E30-91DE-43A2ED7C6F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59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fioco.ru/bank-praktik" TargetMode="External"/><Relationship Id="rId2" Type="http://schemas.openxmlformats.org/officeDocument/2006/relationships/hyperlink" Target="https://fioco.ru/rpsh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84BD22-8AA4-4CD7-AAFC-BC0D0BFC5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59" y="2425212"/>
            <a:ext cx="7581900" cy="2529966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b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F DinDisplay Pro Medium"/>
                <a:ea typeface="+mn-ea"/>
                <a:cs typeface="+mn-cs"/>
              </a:rPr>
            </a:br>
            <a:b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F DinDisplay Pro Medium"/>
                <a:ea typeface="+mn-ea"/>
                <a:cs typeface="+mn-cs"/>
              </a:rPr>
            </a:br>
            <a:b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F DinDisplay Pro Medium"/>
                <a:ea typeface="+mn-ea"/>
                <a:cs typeface="+mn-cs"/>
              </a:rPr>
            </a:b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F DinDisplay Pro Medium"/>
                <a:ea typeface="+mn-ea"/>
                <a:cs typeface="+mn-cs"/>
              </a:rPr>
              <a:t>Организация работы по поддержке школ </a:t>
            </a:r>
            <a:b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F DinDisplay Pro Medium"/>
                <a:ea typeface="+mn-ea"/>
                <a:cs typeface="+mn-cs"/>
              </a:rPr>
            </a:b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F DinDisplay Pro Medium"/>
                <a:ea typeface="+mn-ea"/>
                <a:cs typeface="+mn-cs"/>
              </a:rPr>
              <a:t>с низкими результатами обучения </a:t>
            </a:r>
            <a:b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EA9206-050D-4F28-829D-21CE0EC570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978408" y="3235084"/>
            <a:ext cx="3824654" cy="698008"/>
          </a:xfrm>
        </p:spPr>
        <p:txBody>
          <a:bodyPr/>
          <a:lstStyle/>
          <a:p>
            <a:pPr algn="l"/>
            <a:r>
              <a:rPr lang="ru-RU" sz="2800" b="1" dirty="0"/>
              <a:t>2024-2025 уч. год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2FBD70A-13C7-490D-A5C7-C797F201F81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115792" y="2997692"/>
            <a:ext cx="862616" cy="86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02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F169D-E002-EE6D-4E8C-4838E0A4A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EC22C1-1A0A-A851-F54D-6FF55D3A0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0"/>
            <a:ext cx="11401425" cy="905750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ПОДДЕРЖКИ ШНОР В 2024-2025 гг.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266A743B-067C-D1F1-763B-F4F8714BCD7B}"/>
              </a:ext>
            </a:extLst>
          </p:cNvPr>
          <p:cNvSpPr/>
          <p:nvPr/>
        </p:nvSpPr>
        <p:spPr>
          <a:xfrm>
            <a:off x="589085" y="1755113"/>
            <a:ext cx="10902461" cy="461448"/>
          </a:xfrm>
          <a:prstGeom prst="roundRect">
            <a:avLst/>
          </a:prstGeom>
          <a:solidFill>
            <a:srgbClr val="C888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КЛЮЧЕВЫЕ ЗАДАЧИ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BFD1F2-1202-B455-C839-BEFE0CE15F22}"/>
              </a:ext>
            </a:extLst>
          </p:cNvPr>
          <p:cNvSpPr txBox="1"/>
          <p:nvPr/>
        </p:nvSpPr>
        <p:spPr>
          <a:xfrm>
            <a:off x="1327638" y="25058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BD110019-ABAD-32D3-7D8A-89F1BEA59453}"/>
              </a:ext>
            </a:extLst>
          </p:cNvPr>
          <p:cNvSpPr/>
          <p:nvPr/>
        </p:nvSpPr>
        <p:spPr>
          <a:xfrm>
            <a:off x="589085" y="2298508"/>
            <a:ext cx="10902461" cy="57663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i="1" dirty="0">
                <a:latin typeface="PF DinDisplay Pro Medium"/>
              </a:rPr>
              <a:t>определение ОО с низкими образовательными результатами для включения их в программы методической поддержки;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BD2C66EB-11A7-A719-5AB2-8031C23EB58F}"/>
              </a:ext>
            </a:extLst>
          </p:cNvPr>
          <p:cNvSpPr/>
          <p:nvPr/>
        </p:nvSpPr>
        <p:spPr>
          <a:xfrm>
            <a:off x="589085" y="2995356"/>
            <a:ext cx="10902461" cy="50843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i="1" dirty="0">
                <a:latin typeface="PF DinDisplay Pro Medium"/>
              </a:rPr>
              <a:t>разработка для каждой ОО, включенной в программу поддержки, плана и дорожной карты по реализации мер поддержки;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649C396C-2072-EE6D-AD8F-C45EAB95859C}"/>
              </a:ext>
            </a:extLst>
          </p:cNvPr>
          <p:cNvSpPr/>
          <p:nvPr/>
        </p:nvSpPr>
        <p:spPr>
          <a:xfrm>
            <a:off x="589085" y="3624010"/>
            <a:ext cx="10902461" cy="44177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i="1" dirty="0">
                <a:latin typeface="PF DinDisplay Pro Medium"/>
              </a:rPr>
              <a:t>формирование организационных и информационных ресурсов для реализации программ поддержки;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8D7DC030-E9A1-DF39-C7D8-CA7CA6CA2408}"/>
              </a:ext>
            </a:extLst>
          </p:cNvPr>
          <p:cNvSpPr/>
          <p:nvPr/>
        </p:nvSpPr>
        <p:spPr>
          <a:xfrm>
            <a:off x="589084" y="4186000"/>
            <a:ext cx="10902461" cy="5194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i="1" dirty="0">
                <a:latin typeface="PF DinDisplay Pro Medium"/>
              </a:rPr>
              <a:t>организация консультирования всех участников проекта по вопросам, связанным с реализацией конкретных мероприятий проекта;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4DA2D7A5-36B9-AAFB-559D-51E23CF583AC}"/>
              </a:ext>
            </a:extLst>
          </p:cNvPr>
          <p:cNvSpPr/>
          <p:nvPr/>
        </p:nvSpPr>
        <p:spPr>
          <a:xfrm>
            <a:off x="589084" y="4844579"/>
            <a:ext cx="10902461" cy="47478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i="1" dirty="0">
                <a:latin typeface="PF DinDisplay Pro Medium"/>
              </a:rPr>
              <a:t>реализация сформированных планов и дорожных карт;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7BF507C6-9D72-29C0-C3C5-644FF6ABF6A8}"/>
              </a:ext>
            </a:extLst>
          </p:cNvPr>
          <p:cNvSpPr/>
          <p:nvPr/>
        </p:nvSpPr>
        <p:spPr>
          <a:xfrm>
            <a:off x="589083" y="5458542"/>
            <a:ext cx="10902461" cy="47478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i="1" dirty="0">
                <a:latin typeface="PF DinDisplay Pro Medium"/>
              </a:rPr>
              <a:t>мониторинг хода реализации планов мероприятий и оценка результативности принимаемых мер;</a:t>
            </a: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735320E3-5D02-CCF9-5472-EA613F6E93F1}"/>
              </a:ext>
            </a:extLst>
          </p:cNvPr>
          <p:cNvSpPr/>
          <p:nvPr/>
        </p:nvSpPr>
        <p:spPr>
          <a:xfrm>
            <a:off x="589083" y="6098158"/>
            <a:ext cx="10902461" cy="56466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i="1" dirty="0">
                <a:latin typeface="PF DinDisplay Pro Medium"/>
              </a:rPr>
              <a:t>публикация рабочих материалов и документов, связанных с реализацией запланированных мер, на официальных сайтах ОО.</a:t>
            </a:r>
            <a:endParaRPr lang="ru-RU" sz="1800" i="1" dirty="0">
              <a:latin typeface="PF DinDisplay Pro Medium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253DFD9-DBB7-CDE9-EE8F-4E43CC5BF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3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9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0716" y="984005"/>
            <a:ext cx="2112885" cy="849722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РОИВ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22734" y="984005"/>
            <a:ext cx="9355585" cy="851509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Обеспечение адресного направления на повышение квалификации, привлечение ресурсов, в том числе, кадровых, административных, нормативных для поддержки ШНОР, разработка и принятие необходимых нормативно-правовых актов.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0716" y="2034229"/>
            <a:ext cx="2112885" cy="115508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Муниципальный координатор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22734" y="2034229"/>
            <a:ext cx="9355585" cy="1149361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Участие в разработке мер поддержки ШНОР, мониторинг хода реализации программ развития ШНОР, оказание методической и административной поддержки.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0714" y="3391843"/>
            <a:ext cx="2112885" cy="912796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Куратор ОО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22734" y="3391843"/>
            <a:ext cx="9355585" cy="918514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Консультирование ШНОР при формировании программы развития и дорожной карты по реализации предусмотренного программой развития комплекса мер, мониторинг и оценка качества и результативности принимаемых мер в рамках реализации дорожной карты.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10715" y="4502696"/>
            <a:ext cx="2112885" cy="1048178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Школа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22734" y="4502696"/>
            <a:ext cx="9355585" cy="1048178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Формирование и реализация программы развития школы, дорожной карты по реализации предусмотренных мер, формирование внутришкольных механизмов преодоления факторов риска и проблемных зон, включение школьного коллектива в совместную деятельность по преодолению рисков.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0714" y="5750963"/>
            <a:ext cx="2112885" cy="954421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Региональный координатор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22734" y="5750963"/>
            <a:ext cx="9355585" cy="954421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Обеспечение организационной и методической поддержки, организация обучения и консультирования всех участников проекта, обеспечение взаимодействия между всеми участниками проекта в регионе.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446AB227-8FA2-447F-2DC8-36208D8E9C5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28136"/>
          </a:xfrm>
          <a:prstGeom prst="rect">
            <a:avLst/>
          </a:prstGeom>
          <a:solidFill>
            <a:srgbClr val="3493D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УЧАСТНИКИ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78DAF87-B5E7-2FA4-E190-54125BAB5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91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Общая схема работы в рамках проекта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2484" y="1177987"/>
            <a:ext cx="2112885" cy="64807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Региональный координатор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17911" y="1177987"/>
            <a:ext cx="2112885" cy="64807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Муниципальный координатор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53338" y="1177987"/>
            <a:ext cx="2112885" cy="64807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Куратор ОО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88765" y="1177987"/>
            <a:ext cx="2112885" cy="64807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Школа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2" descr="http://cdn.onlinewebfonts.com/svg/download_506388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414" y="1970848"/>
            <a:ext cx="775023" cy="91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войная стрелка влево/вправо 8"/>
          <p:cNvSpPr/>
          <p:nvPr/>
        </p:nvSpPr>
        <p:spPr>
          <a:xfrm>
            <a:off x="2235366" y="2273012"/>
            <a:ext cx="1500327" cy="417250"/>
          </a:xfrm>
          <a:prstGeom prst="leftRightArrow">
            <a:avLst/>
          </a:prstGeom>
          <a:solidFill>
            <a:srgbClr val="0070C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Picture 4" descr="https://static.tildacdn.com/tild6330-3332-4431-a339-346637666335/noroot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5" t="4926" r="1169" b="2310"/>
          <a:stretch/>
        </p:blipFill>
        <p:spPr bwMode="auto">
          <a:xfrm>
            <a:off x="3950570" y="1970848"/>
            <a:ext cx="1047565" cy="909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https://www.holroydgardens.com/holroydcentre/wp-content/uploads/sites/4/2018/10/Dedicated-Team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3" t="20707" r="3043" b="19662"/>
          <a:stretch/>
        </p:blipFill>
        <p:spPr bwMode="auto">
          <a:xfrm>
            <a:off x="6594528" y="1965182"/>
            <a:ext cx="1430504" cy="915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://cdn.onlinewebfonts.com/svg/img_454558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288" y="1965182"/>
            <a:ext cx="821837" cy="915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Соединительная линия уступом 14"/>
          <p:cNvCxnSpPr/>
          <p:nvPr/>
        </p:nvCxnSpPr>
        <p:spPr>
          <a:xfrm rot="16200000" flipH="1">
            <a:off x="7309780" y="44983"/>
            <a:ext cx="12700" cy="5670854"/>
          </a:xfrm>
          <a:prstGeom prst="bentConnector3">
            <a:avLst>
              <a:gd name="adj1" fmla="val 3550945"/>
            </a:avLst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cxnSpLocks/>
            <a:endCxn id="11" idx="2"/>
          </p:cNvCxnSpPr>
          <p:nvPr/>
        </p:nvCxnSpPr>
        <p:spPr>
          <a:xfrm flipV="1">
            <a:off x="7309780" y="2880410"/>
            <a:ext cx="0" cy="458013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582484" y="3667715"/>
            <a:ext cx="211288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Обеспечение взаимодействия между участниками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Координация реализации комплекса мер на муниципальном уровне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417911" y="3590564"/>
            <a:ext cx="2112885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Участие в разработке мер поддержки ШНОР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Мониторинг хода реализации программ развития ШНОР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Исключение ситуации, при которых школа остается один на один с выявленными проблемами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Наблюдение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201143" y="3590564"/>
            <a:ext cx="21650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Посещение школы (2-3 посещения в месяц)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Общение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Консультации и помощь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Экспертиза (критерии экспертизы: цели, показатели, конкретные меры,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этапность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088765" y="3590564"/>
            <a:ext cx="21128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Объективная самооценка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Целеполагание – последовательность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Программа развития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Мониторинг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6676C81-A486-BB8C-33DB-7C2AE3F72E0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28136"/>
          </a:xfrm>
          <a:prstGeom prst="rect">
            <a:avLst/>
          </a:prstGeom>
          <a:solidFill>
            <a:srgbClr val="3493D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>
                <a:solidFill>
                  <a:sysClr val="window" lastClr="FFFFFF"/>
                </a:solidFill>
                <a:latin typeface="Calibri" panose="020F0502020204030204"/>
              </a:rPr>
              <a:t>Общая схема работы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93CA9A70-1F6D-851F-538E-C7F40F78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208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Общий алгоритм и задачи работы куратора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3464" y="1638864"/>
            <a:ext cx="1666690" cy="84335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Куратор ОО</a:t>
            </a:r>
          </a:p>
        </p:txBody>
      </p:sp>
      <p:pic>
        <p:nvPicPr>
          <p:cNvPr id="5" name="Picture 6" descr="https://www.holroydgardens.com/holroydcentre/wp-content/uploads/sites/4/2018/10/Dedicated-Team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3" t="20707" r="3043" b="19662"/>
          <a:stretch/>
        </p:blipFill>
        <p:spPr bwMode="auto">
          <a:xfrm>
            <a:off x="661557" y="2759703"/>
            <a:ext cx="1430504" cy="106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Соединительная линия уступом 7"/>
          <p:cNvCxnSpPr/>
          <p:nvPr/>
        </p:nvCxnSpPr>
        <p:spPr>
          <a:xfrm flipV="1">
            <a:off x="2210159" y="1955258"/>
            <a:ext cx="1491827" cy="109287"/>
          </a:xfrm>
          <a:prstGeom prst="bentConnector3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3715671" y="1254355"/>
            <a:ext cx="8167459" cy="1077565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Посещение школы, беседы с руководством и педагогическим коллективом.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Периодичность посещений: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На стадии формирования дорожной карты – не реже 1 раза в неделю.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 На стадии реализации программы – не реже 1 раза в 3–4 недели.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701981" y="2599295"/>
            <a:ext cx="8167459" cy="600031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Консультирование руководства школы при формировании дорожной карты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701981" y="3434060"/>
            <a:ext cx="8167459" cy="600031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Консультирование руководства школы при реализации мероприятий в рамках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дорожной карты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701981" y="4250870"/>
            <a:ext cx="8167459" cy="116096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Оценка качества и результативности предпринимаемых мер на основании экспертизы документов и рабочих материалов проекта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701981" y="5628610"/>
            <a:ext cx="8167459" cy="807060"/>
          </a:xfrm>
          <a:prstGeom prst="rect">
            <a:avLst/>
          </a:prstGeom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Оценка качества и результативности предпринимаемых мер на основании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экспертной оценки, сделанной в ходе посещения школы</a:t>
            </a:r>
          </a:p>
        </p:txBody>
      </p:sp>
      <p:cxnSp>
        <p:nvCxnSpPr>
          <p:cNvPr id="30" name="Прямая соединительная линия 29"/>
          <p:cNvCxnSpPr>
            <a:cxnSpLocks/>
          </p:cNvCxnSpPr>
          <p:nvPr/>
        </p:nvCxnSpPr>
        <p:spPr>
          <a:xfrm>
            <a:off x="2953277" y="2080768"/>
            <a:ext cx="0" cy="4000762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cxnSpLocks/>
          </p:cNvCxnSpPr>
          <p:nvPr/>
        </p:nvCxnSpPr>
        <p:spPr>
          <a:xfrm>
            <a:off x="2969759" y="4943493"/>
            <a:ext cx="745912" cy="0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cxnSpLocks/>
          </p:cNvCxnSpPr>
          <p:nvPr/>
        </p:nvCxnSpPr>
        <p:spPr>
          <a:xfrm>
            <a:off x="2936795" y="6032140"/>
            <a:ext cx="762394" cy="0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D04A3BA-0C9A-6A8F-DEE8-1007C727AA7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28136"/>
          </a:xfrm>
          <a:prstGeom prst="rect">
            <a:avLst/>
          </a:prstGeom>
          <a:solidFill>
            <a:srgbClr val="3493D4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>
                <a:solidFill>
                  <a:sysClr val="window" lastClr="FFFFFF"/>
                </a:solidFill>
                <a:latin typeface="Calibri" panose="020F0502020204030204"/>
              </a:rPr>
              <a:t>Общая схема работы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2F52ACA-9B55-DBE4-5122-E80E21F2DC3B}"/>
              </a:ext>
            </a:extLst>
          </p:cNvPr>
          <p:cNvCxnSpPr>
            <a:cxnSpLocks/>
          </p:cNvCxnSpPr>
          <p:nvPr/>
        </p:nvCxnSpPr>
        <p:spPr>
          <a:xfrm>
            <a:off x="2953277" y="3734075"/>
            <a:ext cx="745912" cy="0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D3020E27-B47D-F33F-A953-3BEA8BD4F8E2}"/>
              </a:ext>
            </a:extLst>
          </p:cNvPr>
          <p:cNvCxnSpPr>
            <a:cxnSpLocks/>
          </p:cNvCxnSpPr>
          <p:nvPr/>
        </p:nvCxnSpPr>
        <p:spPr>
          <a:xfrm>
            <a:off x="2969759" y="2766011"/>
            <a:ext cx="745912" cy="0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71640E-F30D-BB30-972A-2A5BB5D68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46DA-0DF6-4E30-91DE-43A2ED7C6FD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530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E8206-4388-2161-3DD7-80C88BCE7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1E2615-5309-0B58-9137-01DCC9EC5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5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ШКОЛАМ</a:t>
            </a:r>
            <a:endParaRPr lang="ru-RU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E21D10-9A85-92DB-723F-4F57745FC37E}"/>
              </a:ext>
            </a:extLst>
          </p:cNvPr>
          <p:cNvSpPr/>
          <p:nvPr/>
        </p:nvSpPr>
        <p:spPr>
          <a:xfrm>
            <a:off x="958069" y="1933947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noProof="0" dirty="0">
                <a:solidFill>
                  <a:prstClr val="black"/>
                </a:solidFill>
                <a:latin typeface="Calibri"/>
              </a:rPr>
              <a:t>1. ДЕТАЛЬНЫЙ АНАЛИЗ РЕЗУЛЬТАТОВ ВСЕХ ОЦЕНОЧНЫХ ПРОЦЕДУР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7672F4F-151F-F53A-E0A0-6D43A6B7D3D0}"/>
              </a:ext>
            </a:extLst>
          </p:cNvPr>
          <p:cNvSpPr/>
          <p:nvPr/>
        </p:nvSpPr>
        <p:spPr>
          <a:xfrm>
            <a:off x="958068" y="4284424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noProof="0" dirty="0">
                <a:solidFill>
                  <a:prstClr val="black"/>
                </a:solidFill>
                <a:latin typeface="Calibri"/>
              </a:rPr>
              <a:t>3. ИСПОЛЬЗОВАНИЕ РЕСУРСА «БАНК ОТКРЫТЫХ ПЕДАГОГИЧЕСКИХ ТЕХНОЛОГИЙ, ДОКАЗАВШИХ СВОЮ ЭФФЕКТИВНОСТЬ»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33B68F1-B83C-4C87-BD4A-B2568BDECCD8}"/>
              </a:ext>
            </a:extLst>
          </p:cNvPr>
          <p:cNvSpPr/>
          <p:nvPr/>
        </p:nvSpPr>
        <p:spPr>
          <a:xfrm>
            <a:off x="958068" y="5403261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noProof="0" dirty="0">
                <a:solidFill>
                  <a:prstClr val="black"/>
                </a:solidFill>
                <a:latin typeface="Calibri"/>
              </a:rPr>
              <a:t>4. ИСПОЛЬЗОВАНИЕ ЭЛЕКТРОННОГО СЕРВИСА ФИОКО ПО ФОРМИРОВАНИЮ РИСКОВОГО ПРОФИЛЯ ОБРАЗОВАТЕЛЬНОЙ ОРГАНИЗАЦИИ (услуга платная)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1805F07-F1C7-E005-B388-E0DB8EEC3F09}"/>
              </a:ext>
            </a:extLst>
          </p:cNvPr>
          <p:cNvSpPr/>
          <p:nvPr/>
        </p:nvSpPr>
        <p:spPr>
          <a:xfrm>
            <a:off x="958067" y="3077300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Calibri"/>
              </a:rPr>
              <a:t>2. ИСКЛЮЧЕНИЕ ФОРМАЛИЗМА В ХОДЕ УЧАСТИЯ В РЕГИОНАЛЬНЫХ ОБРАЗОВАТЕЛЬНЫХ ПРОЕКТАХ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9CC632-2886-74B3-2C78-ECE02C0DD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90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AAA42-2DE4-481D-D608-52C73F5F3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FB291A-D43C-5F5C-7816-7500D8E56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53" y="606669"/>
            <a:ext cx="11227778" cy="416389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ФАКТОРЫ РИСКА СНИЖЕНИЯ РЕЗУЛЬТАТОВ ОБУЧЕНИЯ</a:t>
            </a:r>
            <a:endParaRPr lang="ru-RU" sz="36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12BEFB0-1F57-5461-1E6E-E59F3740C0AE}"/>
              </a:ext>
            </a:extLst>
          </p:cNvPr>
          <p:cNvSpPr/>
          <p:nvPr/>
        </p:nvSpPr>
        <p:spPr>
          <a:xfrm>
            <a:off x="1536995" y="1942739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Calibri"/>
              </a:rPr>
              <a:t>НИЗКИЙ УРОВЕНЬ ОСНАЩЕНИЯ ШКОЛЫ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2C46A09-E717-0F65-F71E-9A4308936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047615"/>
              </p:ext>
            </p:extLst>
          </p:nvPr>
        </p:nvGraphicFramePr>
        <p:xfrm>
          <a:off x="282429" y="1899136"/>
          <a:ext cx="1119163" cy="469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63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7F9F3C9-A541-B848-B673-2D3A137489F0}"/>
              </a:ext>
            </a:extLst>
          </p:cNvPr>
          <p:cNvSpPr/>
          <p:nvPr/>
        </p:nvSpPr>
        <p:spPr>
          <a:xfrm>
            <a:off x="1536994" y="2888080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ДЕФИЦИТ ПЕДАГОГИЧЕСКИХ КАДРОВ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8188C00-B8AF-8A5C-7B7E-337768787EA5}"/>
              </a:ext>
            </a:extLst>
          </p:cNvPr>
          <p:cNvSpPr/>
          <p:nvPr/>
        </p:nvSpPr>
        <p:spPr>
          <a:xfrm>
            <a:off x="1536993" y="3833421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Calibri"/>
              </a:rPr>
              <a:t>НЕСФОРМИРОВАННОСТЬ ВНУТРИШКОЛЬНОЙ СИСТЕМЫ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Calibri"/>
              </a:rPr>
              <a:t>ПРОФЕССИОНАЛЬНОГО РАЗВИТИЯ ПЕДАГОГОВ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63F3F43-0B62-8581-1A5A-8571F04707A4}"/>
              </a:ext>
            </a:extLst>
          </p:cNvPr>
          <p:cNvSpPr/>
          <p:nvPr/>
        </p:nvSpPr>
        <p:spPr>
          <a:xfrm>
            <a:off x="1536993" y="4778762"/>
            <a:ext cx="10275861" cy="843350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>
                <a:solidFill>
                  <a:prstClr val="black"/>
                </a:solidFill>
                <a:latin typeface="Calibri"/>
              </a:rPr>
              <a:t>ПОНИЖЕННЫЙ УРОВЕНЬ КАЧЕСТВА ОБРАЗОВАТЕЛЬНОЙ И ВОСПИТАТЕЛЬНОЙ СРЕДЫ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B36D73B-FF37-447A-D0F9-5D1387066E78}"/>
              </a:ext>
            </a:extLst>
          </p:cNvPr>
          <p:cNvSpPr/>
          <p:nvPr/>
        </p:nvSpPr>
        <p:spPr>
          <a:xfrm>
            <a:off x="1536993" y="5754396"/>
            <a:ext cx="10275861" cy="787397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НИЗКОЕ КАЧЕСТВО ПРОФЕССИОНАЛЬНЫХ КОММУНИКАЦИЙ МЕ</a:t>
            </a:r>
            <a:r>
              <a:rPr lang="ru-RU" b="1" kern="0" dirty="0">
                <a:solidFill>
                  <a:prstClr val="black"/>
                </a:solidFill>
                <a:latin typeface="Calibri"/>
              </a:rPr>
              <a:t>ЖДУ УЧАСТНИКАМИ ОБРАЗОВАТЕЛЬНЫХ ОТНОШЕНИЙ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2597E306-AE2A-311E-959E-E15C48257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55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EACAB-F175-144C-2B90-C453627C9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9995D-E771-79FD-5881-F8185E80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BE89A65-4407-2474-07D8-987B6A2D4B0B}"/>
              </a:ext>
            </a:extLst>
          </p:cNvPr>
          <p:cNvGraphicFramePr>
            <a:graphicFrameLocks noGrp="1"/>
          </p:cNvGraphicFramePr>
          <p:nvPr/>
        </p:nvGraphicFramePr>
        <p:xfrm>
          <a:off x="1657351" y="1899134"/>
          <a:ext cx="10015537" cy="4698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479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6625441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435617">
                  <a:extLst>
                    <a:ext uri="{9D8B030D-6E8A-4147-A177-3AD203B41FA5}">
                      <a16:colId xmlns:a16="http://schemas.microsoft.com/office/drawing/2014/main" val="1884731914"/>
                    </a:ext>
                  </a:extLst>
                </a:gridCol>
              </a:tblGrid>
              <a:tr h="78310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Фактор риска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Показатели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/>
                        <a:t>Ед.изм</a:t>
                      </a:r>
                      <a:r>
                        <a:rPr lang="ru-RU" sz="2000" b="1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783102">
                <a:tc rowSpan="5">
                  <a:txBody>
                    <a:bodyPr/>
                    <a:lstStyle/>
                    <a:p>
                      <a:pPr algn="l"/>
                      <a:r>
                        <a:rPr lang="ru-RU" sz="2000" b="1" dirty="0"/>
                        <a:t>Уровень оснащения школы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Потребность в капитальном ремонте школы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да/нет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783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Состояние классов и кабинетов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783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Учебные материалы (качество, наличие)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балл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783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Цифровое оборудование (оснащенность)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балл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  <a:tr h="783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Качество интернет-соединения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балл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50298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10F8C8D-7AC3-77C5-4F1D-3F86E1263AB3}"/>
              </a:ext>
            </a:extLst>
          </p:cNvPr>
          <p:cNvGraphicFramePr>
            <a:graphicFrameLocks noGrp="1"/>
          </p:cNvGraphicFramePr>
          <p:nvPr/>
        </p:nvGraphicFramePr>
        <p:xfrm>
          <a:off x="282429" y="1899136"/>
          <a:ext cx="1119163" cy="469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63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707BF4-87A3-9628-33BB-636A85FFD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3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A3F09-CF58-DBFE-60BB-B972C59B2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5C01FC-6908-48A1-2FE6-593CB11C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A221DA4-C710-9B92-FB3F-362E08ECB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553726"/>
              </p:ext>
            </p:extLst>
          </p:nvPr>
        </p:nvGraphicFramePr>
        <p:xfrm>
          <a:off x="1514475" y="1899136"/>
          <a:ext cx="10082578" cy="469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3948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5541352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967278">
                  <a:extLst>
                    <a:ext uri="{9D8B030D-6E8A-4147-A177-3AD203B41FA5}">
                      <a16:colId xmlns:a16="http://schemas.microsoft.com/office/drawing/2014/main" val="2133250743"/>
                    </a:ext>
                  </a:extLst>
                </a:gridCol>
              </a:tblGrid>
              <a:tr h="939722">
                <a:tc>
                  <a:txBody>
                    <a:bodyPr/>
                    <a:lstStyle/>
                    <a:p>
                      <a:r>
                        <a:rPr lang="ru-RU" sz="2000" b="1" dirty="0"/>
                        <a:t>Фактор риска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Показатели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/>
                        <a:t>Ед.изм</a:t>
                      </a:r>
                      <a:r>
                        <a:rPr lang="ru-RU" sz="2000" b="1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939722">
                <a:tc rowSpan="4">
                  <a:txBody>
                    <a:bodyPr/>
                    <a:lstStyle/>
                    <a:p>
                      <a:r>
                        <a:rPr lang="ru-RU" sz="2000" b="1" dirty="0"/>
                        <a:t>Укомплектованность педагогическими кадрами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Нехватка педагогов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да/нет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939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Нехватка психологов, логопедов, социальных педагогов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да/нет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939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учителей старше 50 лет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939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учителей младше 30 лет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6425125-9DCC-47CD-0028-99936309C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333959"/>
              </p:ext>
            </p:extLst>
          </p:nvPr>
        </p:nvGraphicFramePr>
        <p:xfrm>
          <a:off x="282429" y="1899136"/>
          <a:ext cx="1119163" cy="469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163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39722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D24336-E6D7-416B-36E0-45099D675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02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A7AD8-5E47-6EEE-25E3-4EEC2B730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44EF8-180A-5534-67FC-07B00C09E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6C38660-9802-F879-65A2-BABB7F87F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232247"/>
              </p:ext>
            </p:extLst>
          </p:nvPr>
        </p:nvGraphicFramePr>
        <p:xfrm>
          <a:off x="1814513" y="1630680"/>
          <a:ext cx="9888049" cy="522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7556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6169206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501287">
                  <a:extLst>
                    <a:ext uri="{9D8B030D-6E8A-4147-A177-3AD203B41FA5}">
                      <a16:colId xmlns:a16="http://schemas.microsoft.com/office/drawing/2014/main" val="914632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b="1" dirty="0"/>
                        <a:t>Фактор риска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Показатели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Ед.изм</a:t>
                      </a:r>
                      <a:r>
                        <a:rPr lang="ru-RU" sz="1800" b="1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370840">
                <a:tc rowSpan="8">
                  <a:txBody>
                    <a:bodyPr/>
                    <a:lstStyle/>
                    <a:p>
                      <a:r>
                        <a:rPr lang="ru-RU" sz="1800" b="1" dirty="0"/>
                        <a:t>Внутришкольная система профессионального развития педагогов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Корректность внутренней самооценки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да/нет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Уровень </a:t>
                      </a:r>
                      <a:r>
                        <a:rPr lang="ru-RU" sz="1800" b="1" dirty="0" err="1"/>
                        <a:t>инструментализации</a:t>
                      </a:r>
                      <a:r>
                        <a:rPr lang="ru-RU" sz="1800" b="1" dirty="0"/>
                        <a:t> ВСОКО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Доля учителей, имеющих представление о своих профессиональных дефицитах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Доля учителей, сообщающих о возможности получить методическую помощь в школе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Доля учителей, прошедших курсы повышения квалификации, соответствующие их потребностям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3502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Доля учителей, удовлетворенных возможностями профессионального развития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7168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Наличие учителей, вовлеченных в систему наставничества (менторства)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да/нет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70205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Доля учителей, включенных в процесс профессионального сопровождения после прохождения курсов повышения квалификации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716209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425218D-32A5-6BC3-ACB3-52BA449C4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608236"/>
              </p:ext>
            </p:extLst>
          </p:nvPr>
        </p:nvGraphicFramePr>
        <p:xfrm>
          <a:off x="385763" y="1743074"/>
          <a:ext cx="1015829" cy="5114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829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1022985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1022985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1022985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1022985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1022985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86D6E9-4CB7-13E7-2B11-6C310D11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45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2D584-8E0A-DC4D-DA49-C6FE3F02E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E81C63-F0E2-9AAE-68C0-EE4734AF5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8BB7838-FA9D-E633-9119-330F155EB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689633"/>
              </p:ext>
            </p:extLst>
          </p:nvPr>
        </p:nvGraphicFramePr>
        <p:xfrm>
          <a:off x="1698171" y="1714501"/>
          <a:ext cx="9874704" cy="5067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5818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6058372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360514">
                  <a:extLst>
                    <a:ext uri="{9D8B030D-6E8A-4147-A177-3AD203B41FA5}">
                      <a16:colId xmlns:a16="http://schemas.microsoft.com/office/drawing/2014/main" val="3601072885"/>
                    </a:ext>
                  </a:extLst>
                </a:gridCol>
              </a:tblGrid>
              <a:tr h="378129">
                <a:tc>
                  <a:txBody>
                    <a:bodyPr/>
                    <a:lstStyle/>
                    <a:p>
                      <a:r>
                        <a:rPr lang="ru-RU" sz="2000" b="1" dirty="0"/>
                        <a:t>Фактор риска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Показатели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/>
                        <a:t>Ед.изм</a:t>
                      </a:r>
                      <a:r>
                        <a:rPr lang="ru-RU" sz="2000" b="1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566891">
                <a:tc rowSpan="7">
                  <a:txBody>
                    <a:bodyPr/>
                    <a:lstStyle/>
                    <a:p>
                      <a:r>
                        <a:rPr lang="ru-RU" sz="2000" b="1" dirty="0"/>
                        <a:t>Внутришкольная система профессионального развития педагогов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Эффективность методических мероприятий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566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-Оценка профессиональных компетенций учителей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балл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684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-Учет индивидуальных возможностей обучающихся в учебном процессе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балл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813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-Использование учителями элементов формирующего оценивания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балл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  <a:tr h="81336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-Уровень использования современных педагогических технологий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балл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350232"/>
                  </a:ext>
                </a:extLst>
              </a:tr>
              <a:tr h="81336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-Использование цифровых образовательных ресурсов учителями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716836"/>
                  </a:ext>
                </a:extLst>
              </a:tr>
              <a:tr h="37812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Учебная дисциплина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702053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BA16C1B-0CC0-1578-0C70-C0D64634A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341741"/>
              </p:ext>
            </p:extLst>
          </p:nvPr>
        </p:nvGraphicFramePr>
        <p:xfrm>
          <a:off x="385763" y="1743075"/>
          <a:ext cx="1015829" cy="4984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829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9690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9690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9690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9690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96906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21CDCD-DF04-8DBA-20A9-96BCD47B5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4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1D89-35CA-54EC-8DE8-379494AFA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9FD691-D527-2E0C-420C-09DB0117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НОРМАТИВНАЯ БАЗА</a:t>
            </a:r>
            <a:endParaRPr lang="ru-RU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96363B-6C45-1B18-2197-00F67DD4AB51}"/>
              </a:ext>
            </a:extLst>
          </p:cNvPr>
          <p:cNvSpPr txBox="1"/>
          <p:nvPr/>
        </p:nvSpPr>
        <p:spPr>
          <a:xfrm>
            <a:off x="439783" y="2574018"/>
            <a:ext cx="113124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/>
              <a:t>Приказ о Министерства образования и науки Чеченской Республики </a:t>
            </a:r>
          </a:p>
          <a:p>
            <a:pPr algn="just"/>
            <a:r>
              <a:rPr lang="ru-RU" sz="2400" b="1" dirty="0"/>
              <a:t>от 09.12.2024 № 1079-п</a:t>
            </a:r>
          </a:p>
          <a:p>
            <a:pPr algn="just"/>
            <a:r>
              <a:rPr lang="ru-RU" sz="2400" b="1" dirty="0"/>
              <a:t>«О реализации комплекса мер по поддержке образовательных организаций с признаками необъективных результатов и школ с низкими образовательными результатами»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CFF0E5-BB8E-0749-BE73-17E7C0FD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346" y="6332537"/>
            <a:ext cx="2743200" cy="365125"/>
          </a:xfrm>
        </p:spPr>
        <p:txBody>
          <a:bodyPr/>
          <a:lstStyle/>
          <a:p>
            <a:fld id="{9E5A1761-61CF-4A76-B060-B8C3138A7F46}" type="slidenum">
              <a:rPr lang="ru-RU" b="1" smtClean="0">
                <a:solidFill>
                  <a:schemeClr val="tx1"/>
                </a:solidFill>
              </a:rPr>
              <a:t>2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52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C529A-C622-2776-7433-053503B99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A7CD0-A58A-1063-9EDA-2BA4633AE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158C840-C193-394A-91E8-3B2849027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09429"/>
              </p:ext>
            </p:extLst>
          </p:nvPr>
        </p:nvGraphicFramePr>
        <p:xfrm>
          <a:off x="1619794" y="1714501"/>
          <a:ext cx="9967370" cy="4854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017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6369476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446877">
                  <a:extLst>
                    <a:ext uri="{9D8B030D-6E8A-4147-A177-3AD203B41FA5}">
                      <a16:colId xmlns:a16="http://schemas.microsoft.com/office/drawing/2014/main" val="488594615"/>
                    </a:ext>
                  </a:extLst>
                </a:gridCol>
              </a:tblGrid>
              <a:tr h="499298">
                <a:tc>
                  <a:txBody>
                    <a:bodyPr/>
                    <a:lstStyle/>
                    <a:p>
                      <a:r>
                        <a:rPr lang="ru-RU" sz="2000" b="1" dirty="0"/>
                        <a:t>Фактор риска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Показатели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/>
                        <a:t>Едн.изм</a:t>
                      </a:r>
                      <a:r>
                        <a:rPr lang="ru-RU" sz="2000" b="1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499298">
                <a:tc rowSpan="6">
                  <a:txBody>
                    <a:bodyPr/>
                    <a:lstStyle/>
                    <a:p>
                      <a:r>
                        <a:rPr lang="ru-RU" sz="2000" b="1" dirty="0"/>
                        <a:t>Качество школьной образовательной и воспитательной среды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 из малообеспеченных семей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+mn-lt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10740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обучающихся, которым учителя рекомендуют дополнительные занятия с целью ликвидации отставания от учебной программы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475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 с ОВЗ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768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 испытывающих неуверенность при работе с обучающимися с ОВЗ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  <a:tr h="7689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Доля обучающихся, для которых русский язык не является родным или языком повседневного общения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350232"/>
                  </a:ext>
                </a:extLst>
              </a:tr>
              <a:tr h="7689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обучающихся, регулярно подвергающихся </a:t>
                      </a:r>
                      <a:r>
                        <a:rPr lang="ru-RU" sz="2000" b="1" dirty="0" err="1"/>
                        <a:t>буллингу</a:t>
                      </a:r>
                      <a:r>
                        <a:rPr lang="ru-RU" sz="2000" b="1" dirty="0"/>
                        <a:t> в школе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3716836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6BA0990-0A71-2A56-ED40-80E4D2791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452002"/>
              </p:ext>
            </p:extLst>
          </p:nvPr>
        </p:nvGraphicFramePr>
        <p:xfrm>
          <a:off x="385763" y="1743075"/>
          <a:ext cx="1015829" cy="4854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829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322FE6-32D9-B8CF-F593-E75B022D7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04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EAD1D-5478-1334-81EC-F1EC476CA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E400D2-35FC-3F7E-9ECB-E1E51ED68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CE858C7-1C99-BEBE-0857-52D659AC67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181336"/>
              </p:ext>
            </p:extLst>
          </p:nvPr>
        </p:nvGraphicFramePr>
        <p:xfrm>
          <a:off x="1685926" y="1743075"/>
          <a:ext cx="9765200" cy="4854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105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6121644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478451">
                  <a:extLst>
                    <a:ext uri="{9D8B030D-6E8A-4147-A177-3AD203B41FA5}">
                      <a16:colId xmlns:a16="http://schemas.microsoft.com/office/drawing/2014/main" val="2474584989"/>
                    </a:ext>
                  </a:extLst>
                </a:gridCol>
              </a:tblGrid>
              <a:tr h="793803">
                <a:tc>
                  <a:txBody>
                    <a:bodyPr/>
                    <a:lstStyle/>
                    <a:p>
                      <a:r>
                        <a:rPr lang="ru-RU" sz="2000" b="1" dirty="0"/>
                        <a:t>Фактор риска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Показатели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/>
                        <a:t>Едн.изм</a:t>
                      </a:r>
                      <a:r>
                        <a:rPr lang="ru-RU" sz="2000" b="1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1147586">
                <a:tc rowSpan="4">
                  <a:txBody>
                    <a:bodyPr/>
                    <a:lstStyle/>
                    <a:p>
                      <a:r>
                        <a:rPr lang="ru-RU" sz="2000" b="1" dirty="0"/>
                        <a:t>Качество школьной образовательной и воспитательной среды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обучающихся, указавших на наличие деструктивных педагогических практик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9353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обучающихся с низкой учебной мотивацией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7553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Уровень профориентационной работы школы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1222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Разнообразие среды ДО в школе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DFC94B3-FDBE-975C-B966-EF059F46E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520735"/>
              </p:ext>
            </p:extLst>
          </p:nvPr>
        </p:nvGraphicFramePr>
        <p:xfrm>
          <a:off x="385763" y="1743075"/>
          <a:ext cx="1015829" cy="4854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829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04E13E-2966-D7DA-6FE4-C624A7F74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55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12B86-0439-5D7A-A57A-795229334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AFA15A-C67A-7677-E2E3-E53780E7E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287077B-6EA7-EAAE-6298-AE7406467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547728"/>
              </p:ext>
            </p:extLst>
          </p:nvPr>
        </p:nvGraphicFramePr>
        <p:xfrm>
          <a:off x="1565031" y="1743076"/>
          <a:ext cx="9928960" cy="4854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261">
                  <a:extLst>
                    <a:ext uri="{9D8B030D-6E8A-4147-A177-3AD203B41FA5}">
                      <a16:colId xmlns:a16="http://schemas.microsoft.com/office/drawing/2014/main" val="1898875360"/>
                    </a:ext>
                  </a:extLst>
                </a:gridCol>
                <a:gridCol w="5980578">
                  <a:extLst>
                    <a:ext uri="{9D8B030D-6E8A-4147-A177-3AD203B41FA5}">
                      <a16:colId xmlns:a16="http://schemas.microsoft.com/office/drawing/2014/main" val="895682855"/>
                    </a:ext>
                  </a:extLst>
                </a:gridCol>
                <a:gridCol w="1504121">
                  <a:extLst>
                    <a:ext uri="{9D8B030D-6E8A-4147-A177-3AD203B41FA5}">
                      <a16:colId xmlns:a16="http://schemas.microsoft.com/office/drawing/2014/main" val="1992831086"/>
                    </a:ext>
                  </a:extLst>
                </a:gridCol>
              </a:tblGrid>
              <a:tr h="729026">
                <a:tc>
                  <a:txBody>
                    <a:bodyPr/>
                    <a:lstStyle/>
                    <a:p>
                      <a:r>
                        <a:rPr lang="ru-RU" sz="2000" b="1" dirty="0"/>
                        <a:t>Фактор риска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Показатели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/>
                        <a:t>Едн.изм</a:t>
                      </a:r>
                      <a:r>
                        <a:rPr lang="ru-RU" sz="2000" b="1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968411"/>
                  </a:ext>
                </a:extLst>
              </a:tr>
              <a:tr h="1053940">
                <a:tc rowSpan="4">
                  <a:txBody>
                    <a:bodyPr/>
                    <a:lstStyle/>
                    <a:p>
                      <a:r>
                        <a:rPr lang="ru-RU" sz="2000" b="1" dirty="0"/>
                        <a:t>Качество профессиональных коммуникаций между участниками образовательных отношений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Качество профессионального взаимодействия в педагогическом коллективе школы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452735"/>
                  </a:ext>
                </a:extLst>
              </a:tr>
              <a:tr h="859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Доля родителей, не вовлеченных в учебный процесс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8112635"/>
                  </a:ext>
                </a:extLst>
              </a:tr>
              <a:tr h="1089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Доля родителей, считающих родительские собрания эффективными, информативными </a:t>
                      </a:r>
                    </a:p>
                    <a:p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714931"/>
                  </a:ext>
                </a:extLst>
              </a:tr>
              <a:tr h="1122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Эффективность МОУО в поддержке школы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/>
                        <a:t>балл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911939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38A3202-F862-5F8B-DC4E-14DA6405D6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358288"/>
              </p:ext>
            </p:extLst>
          </p:nvPr>
        </p:nvGraphicFramePr>
        <p:xfrm>
          <a:off x="385763" y="1743075"/>
          <a:ext cx="1015829" cy="4854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829">
                  <a:extLst>
                    <a:ext uri="{9D8B030D-6E8A-4147-A177-3AD203B41FA5}">
                      <a16:colId xmlns:a16="http://schemas.microsoft.com/office/drawing/2014/main" val="2309650544"/>
                    </a:ext>
                  </a:extLst>
                </a:gridCol>
              </a:tblGrid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849579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6643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29370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28168"/>
                  </a:ext>
                </a:extLst>
              </a:tr>
              <a:tr h="97093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57695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1A5320-078D-8E75-1732-A9717F37B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02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8B8E3-9EAB-117C-8E3D-20AF80C86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3BDD4D-F990-B05E-5CBB-E09D39593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1121432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 (</a:t>
            </a:r>
            <a:r>
              <a:rPr lang="ru-RU" sz="4000" i="1" dirty="0">
                <a:latin typeface="+mn-lt"/>
              </a:rPr>
              <a:t>на примере конкретной школы</a:t>
            </a:r>
            <a:r>
              <a:rPr lang="ru-RU" sz="4000" dirty="0">
                <a:latin typeface="+mn-lt"/>
              </a:rPr>
              <a:t>)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48F347C-0CA6-29F5-0901-4D98EBB4A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689" y="1700212"/>
            <a:ext cx="10301287" cy="5027395"/>
          </a:xfrm>
          <a:prstGeom prst="rect">
            <a:avLst/>
          </a:prstGeo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5D63FB-DD8C-8269-E892-B9F4C62E3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02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0ECAC-D07D-F56C-AAE5-6630E282D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B58C3-785B-49EE-1A9E-52C376BEA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ОЦЕНКА РИСКОВ ОБРАЗОВАТЕЛЬНОЙ ОРГАНИЗАЦИИ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D26AD2-0FE6-4A8F-52EF-D4389797B0E6}"/>
              </a:ext>
            </a:extLst>
          </p:cNvPr>
          <p:cNvSpPr txBox="1"/>
          <p:nvPr/>
        </p:nvSpPr>
        <p:spPr>
          <a:xfrm>
            <a:off x="794238" y="1896906"/>
            <a:ext cx="1139776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b="1" i="0" u="none" strike="noStrike" baseline="0" dirty="0"/>
              <a:t>Рисковый профиль школы (РПШ) создается на основе анализа данных</a:t>
            </a:r>
          </a:p>
          <a:p>
            <a:pPr algn="l"/>
            <a:r>
              <a:rPr lang="ru-RU" sz="2800" b="1" i="0" u="none" strike="noStrike" baseline="0" dirty="0"/>
              <a:t>анкетирования участников образовательных отношений школы:</a:t>
            </a:r>
          </a:p>
          <a:p>
            <a:pPr algn="l"/>
            <a:endParaRPr lang="ru-RU" sz="2800" b="1" dirty="0"/>
          </a:p>
          <a:p>
            <a:pPr algn="l"/>
            <a:r>
              <a:rPr lang="ru-RU" sz="2800" b="1" dirty="0"/>
              <a:t>-обучающиеся;</a:t>
            </a:r>
          </a:p>
          <a:p>
            <a:pPr algn="l"/>
            <a:r>
              <a:rPr lang="ru-RU" sz="2800" b="1" dirty="0"/>
              <a:t>-родители;</a:t>
            </a:r>
          </a:p>
          <a:p>
            <a:pPr algn="l"/>
            <a:r>
              <a:rPr lang="ru-RU" sz="2800" b="1" dirty="0"/>
              <a:t>-учителя;</a:t>
            </a:r>
          </a:p>
          <a:p>
            <a:pPr algn="l"/>
            <a:r>
              <a:rPr lang="ru-RU" sz="2800" b="1" dirty="0"/>
              <a:t>-администрация.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CC305CA-7AAE-7B88-BB88-0F32F42C7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1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0ECAC-D07D-F56C-AAE5-6630E282D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B58C3-785B-49EE-1A9E-52C376BEA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54" y="130393"/>
            <a:ext cx="10515600" cy="111811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>
                <a:latin typeface="+mn-lt"/>
              </a:rPr>
              <a:t>ССЫЛКИ НА ВСПОМОГАТЕЛЬНЫЕ РЕСУРСЫ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1F6FBC5-D03B-48A8-ABC6-3F24639AEB9D}"/>
              </a:ext>
            </a:extLst>
          </p:cNvPr>
          <p:cNvSpPr/>
          <p:nvPr/>
        </p:nvSpPr>
        <p:spPr>
          <a:xfrm>
            <a:off x="1004773" y="2500850"/>
            <a:ext cx="65538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https://fioco.ru/rpsh</a:t>
            </a:r>
            <a:r>
              <a:rPr lang="ru-RU" dirty="0"/>
              <a:t>  </a:t>
            </a:r>
            <a:r>
              <a:rPr lang="ru-RU" b="1" dirty="0">
                <a:solidFill>
                  <a:srgbClr val="212529"/>
                </a:solidFill>
              </a:rPr>
              <a:t>Формирование рискового профиля школы</a:t>
            </a:r>
          </a:p>
          <a:p>
            <a:r>
              <a:rPr lang="ru-RU" dirty="0"/>
              <a:t> 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128E7CA-0912-427D-B853-98BCF98C6B55}"/>
              </a:ext>
            </a:extLst>
          </p:cNvPr>
          <p:cNvSpPr/>
          <p:nvPr/>
        </p:nvSpPr>
        <p:spPr>
          <a:xfrm>
            <a:off x="948768" y="3056326"/>
            <a:ext cx="11154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https://fioco.ru/bank-praktik</a:t>
            </a:r>
            <a:r>
              <a:rPr lang="ru-RU" dirty="0"/>
              <a:t> </a:t>
            </a:r>
            <a:r>
              <a:rPr lang="ru-RU" b="1" dirty="0"/>
              <a:t>Банк практик (школьные, кураторские, муниципальные, региональные практики)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D03C74-226C-9E39-621E-ADC8CCD8A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9">
            <a:extLst>
              <a:ext uri="{FF2B5EF4-FFF2-40B4-BE49-F238E27FC236}">
                <a16:creationId xmlns:a16="http://schemas.microsoft.com/office/drawing/2014/main" id="{F287E3D3-FA24-43E3-A69C-963383FA208C}"/>
              </a:ext>
            </a:extLst>
          </p:cNvPr>
          <p:cNvSpPr txBox="1">
            <a:spLocks/>
          </p:cNvSpPr>
          <p:nvPr/>
        </p:nvSpPr>
        <p:spPr>
          <a:xfrm>
            <a:off x="3103685" y="2278733"/>
            <a:ext cx="5767753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b="1" dirty="0">
                <a:solidFill>
                  <a:schemeClr val="accent1"/>
                </a:solidFill>
                <a:latin typeface="+mn-lt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accent1"/>
                </a:solidFill>
                <a:latin typeface="+mn-lt"/>
              </a:rPr>
              <a:t>ЗА ВНИМАНИЕ!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F2FBA8E-F1CC-A328-46EE-61C0F7EF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37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C0CF0-1064-892E-1BE3-D57904979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7831A-889E-9FF0-8314-229B864A9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КООМЕНТАРИИ К СПИСКУ ШНОР</a:t>
            </a:r>
            <a:endParaRPr lang="ru-RU" sz="40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7C063D1-7658-2E10-B477-26C7539A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3521" y="6332537"/>
            <a:ext cx="2743200" cy="365125"/>
          </a:xfrm>
        </p:spPr>
        <p:txBody>
          <a:bodyPr/>
          <a:lstStyle/>
          <a:p>
            <a:fld id="{9E5A1761-61CF-4A76-B060-B8C3138A7F46}" type="slidenum">
              <a:rPr lang="ru-RU" b="1" smtClean="0">
                <a:solidFill>
                  <a:schemeClr val="tx1"/>
                </a:solidFill>
              </a:rPr>
              <a:t>3</a:t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BEC39E0-4E11-1D05-4116-476E045A8383}"/>
              </a:ext>
            </a:extLst>
          </p:cNvPr>
          <p:cNvSpPr/>
          <p:nvPr/>
        </p:nvSpPr>
        <p:spPr>
          <a:xfrm>
            <a:off x="677008" y="2202015"/>
            <a:ext cx="10902461" cy="111662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chemeClr val="bg1"/>
                </a:solidFill>
              </a:rPr>
              <a:t>Федеральный список ШНОР является расчетным и создается в информационных и аналитических целях. 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C3910DB7-68CE-149E-B983-A0233C67FC9D}"/>
              </a:ext>
            </a:extLst>
          </p:cNvPr>
          <p:cNvSpPr/>
          <p:nvPr/>
        </p:nvSpPr>
        <p:spPr>
          <a:xfrm>
            <a:off x="677008" y="3849168"/>
            <a:ext cx="10840915" cy="164602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chemeClr val="bg1"/>
                </a:solidFill>
              </a:rPr>
              <a:t>Формирование перечня ШНОР на федеральном уровне не исключает возможности проведения регионом собственного анализа для выявления ОО с низкими результатами, ОО, находящихся в зоне риска снижения результатов, а также ОО, нуждающихся в адресной профилактике конкретных проблем. </a:t>
            </a:r>
          </a:p>
        </p:txBody>
      </p:sp>
    </p:spTree>
    <p:extLst>
      <p:ext uri="{BB962C8B-B14F-4D97-AF65-F5344CB8AC3E}">
        <p14:creationId xmlns:p14="http://schemas.microsoft.com/office/powerpoint/2010/main" val="35052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2E432-C527-61E1-D42F-1328B94D0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4C4FBEFC-FE2D-465A-D651-023C3DE03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8136"/>
          </a:xfrm>
          <a:solidFill>
            <a:srgbClr val="3493D4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+mn-lt"/>
              </a:rPr>
              <a:t>Список ШНОР </a:t>
            </a:r>
            <a:br>
              <a:rPr lang="ru-RU" sz="2400" b="1" dirty="0">
                <a:solidFill>
                  <a:schemeClr val="bg1"/>
                </a:solidFill>
                <a:latin typeface="+mn-lt"/>
              </a:rPr>
            </a:br>
            <a:r>
              <a:rPr lang="ru-RU" sz="2400" b="1" dirty="0">
                <a:solidFill>
                  <a:schemeClr val="bg1"/>
                </a:solidFill>
                <a:latin typeface="+mn-lt"/>
              </a:rPr>
              <a:t>(по итогам рейтинга вклада ОО в качество общего образования)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43F7C6EF-76C0-B6F6-9A97-E60E3EE84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341801"/>
              </p:ext>
            </p:extLst>
          </p:nvPr>
        </p:nvGraphicFramePr>
        <p:xfrm>
          <a:off x="483079" y="1035170"/>
          <a:ext cx="11222965" cy="5643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6113">
                  <a:extLst>
                    <a:ext uri="{9D8B030D-6E8A-4147-A177-3AD203B41FA5}">
                      <a16:colId xmlns:a16="http://schemas.microsoft.com/office/drawing/2014/main" val="1203407820"/>
                    </a:ext>
                  </a:extLst>
                </a:gridCol>
                <a:gridCol w="2728262">
                  <a:extLst>
                    <a:ext uri="{9D8B030D-6E8A-4147-A177-3AD203B41FA5}">
                      <a16:colId xmlns:a16="http://schemas.microsoft.com/office/drawing/2014/main" val="3449885763"/>
                    </a:ext>
                  </a:extLst>
                </a:gridCol>
                <a:gridCol w="4856161">
                  <a:extLst>
                    <a:ext uri="{9D8B030D-6E8A-4147-A177-3AD203B41FA5}">
                      <a16:colId xmlns:a16="http://schemas.microsoft.com/office/drawing/2014/main" val="2863898907"/>
                    </a:ext>
                  </a:extLst>
                </a:gridCol>
                <a:gridCol w="1276710">
                  <a:extLst>
                    <a:ext uri="{9D8B030D-6E8A-4147-A177-3AD203B41FA5}">
                      <a16:colId xmlns:a16="http://schemas.microsoft.com/office/drawing/2014/main" val="1395737939"/>
                    </a:ext>
                  </a:extLst>
                </a:gridCol>
                <a:gridCol w="1345719">
                  <a:extLst>
                    <a:ext uri="{9D8B030D-6E8A-4147-A177-3AD203B41FA5}">
                      <a16:colId xmlns:a16="http://schemas.microsoft.com/office/drawing/2014/main" val="1237444118"/>
                    </a:ext>
                  </a:extLst>
                </a:gridCol>
              </a:tblGrid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Место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Баллы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798812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г. Грозный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«СОШ № 6» г. Грозного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379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387,9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406644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Урус-Мартановский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 «СОШ №1 с. Гойты»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380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384,5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253038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Гудермесский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«Нижне-</a:t>
                      </a:r>
                      <a:r>
                        <a:rPr lang="ru-RU" sz="1200" b="1" u="none" strike="noStrike" dirty="0" err="1">
                          <a:effectLst/>
                        </a:rPr>
                        <a:t>Нойберская</a:t>
                      </a:r>
                      <a:r>
                        <a:rPr lang="ru-RU" sz="1200" b="1" u="none" strike="noStrike" dirty="0">
                          <a:effectLst/>
                        </a:rPr>
                        <a:t> СШ № 2»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381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382,1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945690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Грозненский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«СОШ с. Пролетарское»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382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379,5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680986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Грозненский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«СОШ ст. </a:t>
                      </a:r>
                      <a:r>
                        <a:rPr lang="ru-RU" sz="1200" b="1" u="none" strike="noStrike" dirty="0" err="1">
                          <a:effectLst/>
                        </a:rPr>
                        <a:t>Ильиновское</a:t>
                      </a:r>
                      <a:r>
                        <a:rPr lang="ru-RU" sz="1200" b="1" u="none" strike="noStrike" dirty="0">
                          <a:effectLst/>
                        </a:rPr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376,7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426947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Гудермесский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«Гордали-Юртовская СШ»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370,0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44793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Шелковской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Кобинская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369,8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507046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Ножай-Юртовский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«СОШ </a:t>
                      </a:r>
                      <a:r>
                        <a:rPr lang="ru-RU" sz="1200" b="1" u="none" strike="noStrike" dirty="0" err="1">
                          <a:effectLst/>
                        </a:rPr>
                        <a:t>с.Энгеной</a:t>
                      </a:r>
                      <a:r>
                        <a:rPr lang="ru-RU" sz="1200" b="1" u="none" strike="noStrike" dirty="0">
                          <a:effectLst/>
                        </a:rPr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368,6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063443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Урус-Мартановский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 «СОШ №2 с. Гойты»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363,8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717991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Ножай-Юртовский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«СОШ с. Беной им. С.А. Ахмадова»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363,0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182314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Шелковской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«Бурунская СОШ»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391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347,3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878467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Курчалоевский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«Курчалоевская СШ № 4»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346,0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751964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Курчалоевский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«Коренбеноевская СШ»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393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343,3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715490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Гудермесский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«Энгель-Юртовская СШ № 2»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339,8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119535"/>
                  </a:ext>
                </a:extLst>
              </a:tr>
              <a:tr h="30839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Урус-Мартановский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 «СОШ №3 с. Алхан–Юрт»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338,7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442856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г. Грозный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«СОШ № 19» г. Грозного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338,4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173476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Шелковской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«Шелкозаводская СОШ»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334,3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024285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г. Аргун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«СОШ 3 с.Бердыкель»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334,1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265223"/>
                  </a:ext>
                </a:extLst>
              </a:tr>
              <a:tr h="2807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Шелковской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«Каргалинская СОШ»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330,8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021708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6A47339-4D23-C4E4-C1B0-C63FC964C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0328" y="6382229"/>
            <a:ext cx="2743200" cy="365125"/>
          </a:xfrm>
        </p:spPr>
        <p:txBody>
          <a:bodyPr/>
          <a:lstStyle/>
          <a:p>
            <a:fld id="{18C7C0D1-DBC9-4E10-87A0-597C89FD64B4}" type="slidenum">
              <a:rPr lang="ru-RU" b="1" smtClean="0">
                <a:solidFill>
                  <a:schemeClr val="tx1"/>
                </a:solidFill>
              </a:rPr>
              <a:t>4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81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9FDF3-206A-67EC-0E1D-50DF48BF26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7B406E6-6C38-58E0-08A0-25711462C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28136"/>
          </a:xfrm>
          <a:solidFill>
            <a:srgbClr val="3493D4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+mn-lt"/>
              </a:rPr>
              <a:t>Список ШНОР </a:t>
            </a:r>
            <a:br>
              <a:rPr lang="ru-RU" sz="2400" b="1" dirty="0">
                <a:solidFill>
                  <a:schemeClr val="bg1"/>
                </a:solidFill>
                <a:latin typeface="+mn-lt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(по итогам рейтинга вклада ОО в качество общего образования)</a:t>
            </a:r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DE4DF81-B77E-26A5-6377-1570E5C32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594089"/>
              </p:ext>
            </p:extLst>
          </p:nvPr>
        </p:nvGraphicFramePr>
        <p:xfrm>
          <a:off x="465826" y="1017917"/>
          <a:ext cx="11257471" cy="55705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9237">
                  <a:extLst>
                    <a:ext uri="{9D8B030D-6E8A-4147-A177-3AD203B41FA5}">
                      <a16:colId xmlns:a16="http://schemas.microsoft.com/office/drawing/2014/main" val="3139869746"/>
                    </a:ext>
                  </a:extLst>
                </a:gridCol>
                <a:gridCol w="2736651">
                  <a:extLst>
                    <a:ext uri="{9D8B030D-6E8A-4147-A177-3AD203B41FA5}">
                      <a16:colId xmlns:a16="http://schemas.microsoft.com/office/drawing/2014/main" val="444288903"/>
                    </a:ext>
                  </a:extLst>
                </a:gridCol>
                <a:gridCol w="5463109">
                  <a:extLst>
                    <a:ext uri="{9D8B030D-6E8A-4147-A177-3AD203B41FA5}">
                      <a16:colId xmlns:a16="http://schemas.microsoft.com/office/drawing/2014/main" val="3982331817"/>
                    </a:ext>
                  </a:extLst>
                </a:gridCol>
                <a:gridCol w="1019237">
                  <a:extLst>
                    <a:ext uri="{9D8B030D-6E8A-4147-A177-3AD203B41FA5}">
                      <a16:colId xmlns:a16="http://schemas.microsoft.com/office/drawing/2014/main" val="3818228216"/>
                    </a:ext>
                  </a:extLst>
                </a:gridCol>
                <a:gridCol w="1019237">
                  <a:extLst>
                    <a:ext uri="{9D8B030D-6E8A-4147-A177-3AD203B41FA5}">
                      <a16:colId xmlns:a16="http://schemas.microsoft.com/office/drawing/2014/main" val="1104664713"/>
                    </a:ext>
                  </a:extLst>
                </a:gridCol>
              </a:tblGrid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Место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Баллы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635689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Урус-Мартановский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 «СОШ № 3 г. Урус–Мартан»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321,9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853545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Курчалоевский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Аллероевская</a:t>
                      </a:r>
                      <a:r>
                        <a:rPr lang="ru-RU" sz="1200" b="1" u="none" strike="noStrike" dirty="0">
                          <a:effectLst/>
                        </a:rPr>
                        <a:t> СШ №2»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320,4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17272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Надтеречный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 «СОШ </a:t>
                      </a:r>
                      <a:r>
                        <a:rPr lang="ru-RU" sz="1200" b="1" u="none" strike="noStrike" dirty="0" err="1">
                          <a:effectLst/>
                        </a:rPr>
                        <a:t>с.п</a:t>
                      </a:r>
                      <a:r>
                        <a:rPr lang="ru-RU" sz="1200" b="1" u="none" strike="noStrike" dirty="0">
                          <a:effectLst/>
                        </a:rPr>
                        <a:t>. Подгорное»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311,6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565742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Веденский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Верхатойская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302,7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278949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Веденский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Гунинская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295,0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608299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Веденский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Агишбатойская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293,2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115818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Ножай-Юртовский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 «СОШ </a:t>
                      </a:r>
                      <a:r>
                        <a:rPr lang="ru-RU" sz="1200" b="1" u="none" strike="noStrike" dirty="0" err="1">
                          <a:effectLst/>
                        </a:rPr>
                        <a:t>с.Гордали</a:t>
                      </a:r>
                      <a:r>
                        <a:rPr lang="ru-RU" sz="1200" b="1" u="none" strike="noStrike" dirty="0">
                          <a:effectLst/>
                        </a:rPr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406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280,9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235311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Ачхой-Мартановский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«СОШ с. Новый-Шарой»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280,5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279035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Частные школы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ЧОУ  «Гимназия </a:t>
                      </a:r>
                      <a:r>
                        <a:rPr lang="ru-RU" sz="1200" b="1" u="none" strike="noStrike" dirty="0" err="1">
                          <a:effectLst/>
                        </a:rPr>
                        <a:t>Ринэйсэнс</a:t>
                      </a:r>
                      <a:r>
                        <a:rPr lang="ru-RU" sz="1200" b="1" u="none" strike="noStrike" dirty="0">
                          <a:effectLst/>
                        </a:rPr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408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274,3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81457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Ножай-Юртовский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 «СОШ с. Зандак-Ара»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409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268,6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21111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Веденский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Марзой-Мохкская</a:t>
                      </a:r>
                      <a:r>
                        <a:rPr lang="ru-RU" sz="1200" b="1" u="none" strike="noStrike" dirty="0">
                          <a:effectLst/>
                        </a:rPr>
                        <a:t> СОШ»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260,8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359907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Ножай-Юртовский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 «СОШ № 2 с.Ножай-Юрт»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235,5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262293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Курчалоевский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Ялхой</a:t>
                      </a:r>
                      <a:r>
                        <a:rPr lang="ru-RU" sz="1200" b="1" u="none" strike="noStrike" dirty="0">
                          <a:effectLst/>
                        </a:rPr>
                        <a:t> – </a:t>
                      </a:r>
                      <a:r>
                        <a:rPr lang="ru-RU" sz="1200" b="1" u="none" strike="noStrike" dirty="0" err="1">
                          <a:effectLst/>
                        </a:rPr>
                        <a:t>Мохковская</a:t>
                      </a:r>
                      <a:r>
                        <a:rPr lang="ru-RU" sz="1200" b="1" u="none" strike="noStrike" dirty="0">
                          <a:effectLst/>
                        </a:rPr>
                        <a:t> СШ»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232,3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30065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Курчалоевский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</a:t>
                      </a:r>
                      <a:r>
                        <a:rPr lang="ru-RU" sz="1200" b="1" u="none" strike="noStrike" dirty="0" err="1">
                          <a:effectLst/>
                        </a:rPr>
                        <a:t>Бачи</a:t>
                      </a:r>
                      <a:r>
                        <a:rPr lang="ru-RU" sz="1200" b="1" u="none" strike="noStrike" dirty="0">
                          <a:effectLst/>
                        </a:rPr>
                        <a:t> – Юртовская СШ №5»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220,0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41693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Ножай-Юртовский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 «СОШ с. Татай-Хутор»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218,6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83520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Ачхой-Мартановский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«СОШ № 2 с. </a:t>
                      </a:r>
                      <a:r>
                        <a:rPr lang="ru-RU" sz="1200" b="1" u="none" strike="noStrike" dirty="0" err="1">
                          <a:effectLst/>
                        </a:rPr>
                        <a:t>Шаами</a:t>
                      </a:r>
                      <a:r>
                        <a:rPr lang="ru-RU" sz="1200" b="1" u="none" strike="noStrike" dirty="0">
                          <a:effectLst/>
                        </a:rPr>
                        <a:t>-Юрт»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416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213,8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367969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Веденский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«Даргинская СОШ № 2»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417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202,8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046684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Ножай-Юртовский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МБОУ  «СОШ с.Байтарки»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187,0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184002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Гудермесский МР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«Гудермесская СШ № 3»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419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123,9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959298"/>
                  </a:ext>
                </a:extLst>
              </a:tr>
              <a:tr h="26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Итум-Калинский МР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</a:rPr>
                        <a:t>МБОУ «СОШ с. </a:t>
                      </a:r>
                      <a:r>
                        <a:rPr lang="ru-RU" sz="1200" b="1" u="none" strike="noStrike" dirty="0" err="1">
                          <a:effectLst/>
                        </a:rPr>
                        <a:t>Ведучи</a:t>
                      </a:r>
                      <a:r>
                        <a:rPr lang="ru-RU" sz="1200" b="1" u="none" strike="noStrike" dirty="0">
                          <a:effectLst/>
                        </a:rPr>
                        <a:t>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420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86,5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160319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C1AA3D-73BA-4989-0659-B1CC854C7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8954" y="6413075"/>
            <a:ext cx="2743200" cy="365125"/>
          </a:xfrm>
        </p:spPr>
        <p:txBody>
          <a:bodyPr/>
          <a:lstStyle/>
          <a:p>
            <a:fld id="{18C7C0D1-DBC9-4E10-87A0-597C89FD64B4}" type="slidenum">
              <a:rPr lang="ru-RU" b="1" smtClean="0">
                <a:solidFill>
                  <a:schemeClr val="tx1"/>
                </a:solidFill>
              </a:rPr>
              <a:t>5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0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AB9B3-014C-1464-5061-844EEF07B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3DE232-11CA-94BC-9EC1-DB7E760B0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977" y="195507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ШНОР ПО МУНИЦИПАЛИТЕТАМ</a:t>
            </a:r>
            <a:br>
              <a:rPr lang="ru-RU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830D376-F490-2386-3A43-B1ED94DCB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745128"/>
              </p:ext>
            </p:extLst>
          </p:nvPr>
        </p:nvGraphicFramePr>
        <p:xfrm>
          <a:off x="526073" y="1837592"/>
          <a:ext cx="11139855" cy="4536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2823">
                  <a:extLst>
                    <a:ext uri="{9D8B030D-6E8A-4147-A177-3AD203B41FA5}">
                      <a16:colId xmlns:a16="http://schemas.microsoft.com/office/drawing/2014/main" val="989822994"/>
                    </a:ext>
                  </a:extLst>
                </a:gridCol>
                <a:gridCol w="6704869">
                  <a:extLst>
                    <a:ext uri="{9D8B030D-6E8A-4147-A177-3AD203B41FA5}">
                      <a16:colId xmlns:a16="http://schemas.microsoft.com/office/drawing/2014/main" val="364077141"/>
                    </a:ext>
                  </a:extLst>
                </a:gridCol>
                <a:gridCol w="3472163">
                  <a:extLst>
                    <a:ext uri="{9D8B030D-6E8A-4147-A177-3AD203B41FA5}">
                      <a16:colId xmlns:a16="http://schemas.microsoft.com/office/drawing/2014/main" val="3722907807"/>
                    </a:ext>
                  </a:extLst>
                </a:gridCol>
              </a:tblGrid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Количество ОО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093730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Ачхой-Мартановский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749920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Веденский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0018315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г. Аргун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22143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г. Грозный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565518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Грозненский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302959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+mn-lt"/>
                        </a:rPr>
                        <a:t>Гудермесский МР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670284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Итум-Калинский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345844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Курчалоевский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354441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Надтеречный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224325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Ножай-Юртовский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737076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  <a:latin typeface="+mn-lt"/>
                        </a:rPr>
                        <a:t>Урус-Мартановский МР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589393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Шелковской МР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256845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ЧОУ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402181"/>
                  </a:ext>
                </a:extLst>
              </a:tr>
              <a:tr h="302455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Общий итог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+mn-lt"/>
                        </a:rPr>
                        <a:t>42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085577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4C14156-458D-0796-57D4-6E708FA7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9154" y="6479930"/>
            <a:ext cx="2743200" cy="365125"/>
          </a:xfrm>
        </p:spPr>
        <p:txBody>
          <a:bodyPr/>
          <a:lstStyle/>
          <a:p>
            <a:fld id="{9E5A1761-61CF-4A76-B060-B8C3138A7F46}" type="slidenum">
              <a:rPr lang="ru-RU" b="1" smtClean="0">
                <a:solidFill>
                  <a:schemeClr val="tx1"/>
                </a:solidFill>
              </a:rPr>
              <a:t>6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13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42FEE-96D5-569E-DEEE-16269CAAA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2F2B9-E47B-E9CA-7F3E-D8F15A85A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977" y="19550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ПОКАЗАТЕЛИ РЕЙТИНГА</a:t>
            </a:r>
            <a:br>
              <a:rPr lang="ru-RU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5DCFA34A-9EC4-5780-754E-41BCAB1AC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38308"/>
              </p:ext>
            </p:extLst>
          </p:nvPr>
        </p:nvGraphicFramePr>
        <p:xfrm>
          <a:off x="635977" y="1943100"/>
          <a:ext cx="10881946" cy="4396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8797">
                  <a:extLst>
                    <a:ext uri="{9D8B030D-6E8A-4147-A177-3AD203B41FA5}">
                      <a16:colId xmlns:a16="http://schemas.microsoft.com/office/drawing/2014/main" val="1741511884"/>
                    </a:ext>
                  </a:extLst>
                </a:gridCol>
                <a:gridCol w="9943149">
                  <a:extLst>
                    <a:ext uri="{9D8B030D-6E8A-4147-A177-3AD203B41FA5}">
                      <a16:colId xmlns:a16="http://schemas.microsoft.com/office/drawing/2014/main" val="1071342504"/>
                    </a:ext>
                  </a:extLst>
                </a:gridCol>
              </a:tblGrid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№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Показатель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00193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«Доля выпускников 9-х классов ОО, продолжающих обучение в 10-х классах».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27782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«Доля выпускников 11-х классов, получивших аттестат о среднем общем образовании».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47986"/>
                  </a:ext>
                </a:extLst>
              </a:tr>
              <a:tr h="5442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«Доля выпускников 11-классов, получивших аттестат о среднем общем образовании, от общего количества выпускников ОО ЧР, в которых 100% выпускников получили аттестаты».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108838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«Качество знаний по предмету русский язык (средний балл ЕГЭ по русскому языку)».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702810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«Доля выпускников 11-х классов, получивших 81 и больше баллов на экзамене по предмету «Русский язык».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689193"/>
                  </a:ext>
                </a:extLst>
              </a:tr>
              <a:tr h="314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«Качество знаний по предмету «Математика базового уровня» (ЕГЭ по математике базового уровня)».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38213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«Качество знаний по предмету «Математика профильного уровня» (ЕГЭ по математике профильного уровня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213778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«Доля выпускников 11-х классов, получивших 70 и более баллов на экзамене по предмету «Математика профильного уровня».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829654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«Доля выпускников 11-х классов, преодолевших минимальный порог по предмету «Физика» на ЕГЭ».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764873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«Соотношение результатов ЕГЭ и ОГЭ выпускников ОО по предмету «Русский язык».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769544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«Соотношение результатов ЕГЭ и ОГЭ выпускников ОО по предмету «Математика».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378412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«Наличие признаков необъективности проведения оценочных процедур».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641708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«Результаты участия обучающихся ОО на региональном и заключительном этапах Всероссийской олимпиады школьников».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086412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«Количество обучающихся ОО, состоящих на профилактическом учете».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391837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24946D2B-496A-B401-14FA-8190C55D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9930"/>
            <a:ext cx="2743200" cy="365125"/>
          </a:xfrm>
        </p:spPr>
        <p:txBody>
          <a:bodyPr/>
          <a:lstStyle/>
          <a:p>
            <a:fld id="{9E5A1761-61CF-4A76-B060-B8C3138A7F46}" type="slidenum">
              <a:rPr lang="ru-RU" b="1" smtClean="0">
                <a:solidFill>
                  <a:schemeClr val="tx1"/>
                </a:solidFill>
              </a:rPr>
              <a:t>7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51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DA550-B663-CD7A-A638-60A329D1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B8D5E-723A-5953-9487-B5E6F4E6F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977" y="195507"/>
            <a:ext cx="105156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ПОКАЗАТЕЛИ РЕЙТИНГА</a:t>
            </a:r>
            <a:br>
              <a:rPr lang="ru-RU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E4B95AE-8E45-2B90-3FFA-03E26884A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182462"/>
              </p:ext>
            </p:extLst>
          </p:nvPr>
        </p:nvGraphicFramePr>
        <p:xfrm>
          <a:off x="561242" y="1784839"/>
          <a:ext cx="11069516" cy="47811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7834">
                  <a:extLst>
                    <a:ext uri="{9D8B030D-6E8A-4147-A177-3AD203B41FA5}">
                      <a16:colId xmlns:a16="http://schemas.microsoft.com/office/drawing/2014/main" val="498935861"/>
                    </a:ext>
                  </a:extLst>
                </a:gridCol>
                <a:gridCol w="10161682">
                  <a:extLst>
                    <a:ext uri="{9D8B030D-6E8A-4147-A177-3AD203B41FA5}">
                      <a16:colId xmlns:a16="http://schemas.microsoft.com/office/drawing/2014/main" val="3449720928"/>
                    </a:ext>
                  </a:extLst>
                </a:gridCol>
              </a:tblGrid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№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Показатель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782093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«Доля обучающихся, охваченных дополнительным образованием».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853911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«Количество компьютеров, находящихся в эксплуатации не более 5 лет, приходящихся на каждые 12 обучающихся».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387573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«Оснащенность ОО кабинетами физики, биологии, химии, информатики (компьютеры с выходом в сеть Интернет)».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103693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«Доля выпускников 11-х классов, сдававших ЕГЭ по физике».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786062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«Доля выпускников 9-х классов, сдававших ОГЭ по информатике».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130965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«Доля выпускников, выбравших для сдачи на ГИА-11 только два обязательных предмета (ЕГЭ по русскому языку и математике базового уровня)».  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609744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«Сохранность сдачи предметов по выбору на ОГЭ и ЕГЭ».  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6892617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«Доля выпускников, поступивших в высшие учебные заведения».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906466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 «Доля выпускников текущего года, обучающихся в высших учебных заведениях по целевому набору».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690692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«Результаты участия учителей на региональном и заключительном этапах всероссийского конкурса ²Учитель года²».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637826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«Результаты участия учителей на региональном и заключительном этапах всероссийского конкурса ²Педагогический дебют²». 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565352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«Доля педагогических работников имеющих квалификационную категорию».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667107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  <a:latin typeface="+mn-lt"/>
                        </a:rPr>
                        <a:t> «Доля педагогических работников с нулевым стажем, проходивших добровольную сертификацию молодых специалистов при входе в профессию».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2409785"/>
                  </a:ext>
                </a:extLst>
              </a:tr>
              <a:tr h="318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«Уровень образовательных результатов ШНОР».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389" marR="9389" marT="9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3314028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C5BE50-E775-7CFD-6010-171D4091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2776" y="6383406"/>
            <a:ext cx="2743200" cy="365125"/>
          </a:xfrm>
        </p:spPr>
        <p:txBody>
          <a:bodyPr/>
          <a:lstStyle/>
          <a:p>
            <a:fld id="{9E5A1761-61CF-4A76-B060-B8C3138A7F46}" type="slidenum">
              <a:rPr lang="ru-RU" b="1" smtClean="0">
                <a:solidFill>
                  <a:schemeClr val="tx1"/>
                </a:solidFill>
              </a:rPr>
              <a:t>8</a:t>
            </a:fld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64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C8F06-0FB2-ED71-A2B9-82DC4E0E3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30369-9588-3639-06CC-A6A7C5274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7" y="0"/>
            <a:ext cx="11401425" cy="868240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ПОДДЕРЖКИ ШНОР В 2024-2025 гг.</a:t>
            </a:r>
            <a:br>
              <a:rPr lang="ru-RU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этапы работы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8A6F341-7056-B641-BC25-08528BA1685C}"/>
              </a:ext>
            </a:extLst>
          </p:cNvPr>
          <p:cNvSpPr/>
          <p:nvPr/>
        </p:nvSpPr>
        <p:spPr>
          <a:xfrm>
            <a:off x="354533" y="1816705"/>
            <a:ext cx="2647949" cy="3871914"/>
          </a:xfrm>
          <a:prstGeom prst="roundRect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u="sng" dirty="0">
                <a:solidFill>
                  <a:schemeClr val="bg1"/>
                </a:solidFill>
              </a:rPr>
              <a:t>Этап 1</a:t>
            </a:r>
          </a:p>
          <a:p>
            <a:pPr lvl="0" algn="ctr"/>
            <a:r>
              <a:rPr lang="ru-RU" sz="2000" b="1" dirty="0">
                <a:solidFill>
                  <a:schemeClr val="bg1"/>
                </a:solidFill>
              </a:rPr>
              <a:t>Определение образовательных организаций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47E604E3-B7B2-D3FE-BF05-4F0BF43BD2DF}"/>
              </a:ext>
            </a:extLst>
          </p:cNvPr>
          <p:cNvSpPr/>
          <p:nvPr/>
        </p:nvSpPr>
        <p:spPr>
          <a:xfrm>
            <a:off x="6210208" y="1816703"/>
            <a:ext cx="2647950" cy="3871913"/>
          </a:xfrm>
          <a:prstGeom prst="roundRect">
            <a:avLst/>
          </a:prstGeom>
          <a:solidFill>
            <a:srgbClr val="009EDE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u="sng" dirty="0">
                <a:solidFill>
                  <a:schemeClr val="bg1"/>
                </a:solidFill>
              </a:rPr>
              <a:t>Этап 3 </a:t>
            </a:r>
          </a:p>
          <a:p>
            <a:pPr lvl="0" algn="ctr"/>
            <a:r>
              <a:rPr lang="ru-RU" sz="2000" b="1" dirty="0">
                <a:solidFill>
                  <a:schemeClr val="bg1"/>
                </a:solidFill>
              </a:rPr>
              <a:t>Формирование программ развития ШНОР и дорожных карт по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реализации необходимых мер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B4D9BC7-6FB2-B800-C2A7-551B92D4D26C}"/>
              </a:ext>
            </a:extLst>
          </p:cNvPr>
          <p:cNvSpPr/>
          <p:nvPr/>
        </p:nvSpPr>
        <p:spPr>
          <a:xfrm>
            <a:off x="3293086" y="1816703"/>
            <a:ext cx="2647950" cy="3871913"/>
          </a:xfrm>
          <a:prstGeom prst="roundRect">
            <a:avLst/>
          </a:prstGeom>
          <a:solidFill>
            <a:srgbClr val="9898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u="sng" dirty="0">
                <a:solidFill>
                  <a:schemeClr val="bg1"/>
                </a:solidFill>
              </a:rPr>
              <a:t>Этап 2 </a:t>
            </a:r>
            <a:endParaRPr lang="ru-RU" sz="2000" b="1" dirty="0">
              <a:solidFill>
                <a:schemeClr val="bg1"/>
              </a:solidFill>
            </a:endParaRPr>
          </a:p>
          <a:p>
            <a:pPr lvl="0" algn="ctr"/>
            <a:r>
              <a:rPr lang="ru-RU" sz="2000" b="1" dirty="0">
                <a:solidFill>
                  <a:schemeClr val="bg1"/>
                </a:solidFill>
              </a:rPr>
              <a:t>Назначение кураторов для сопровождения отобранных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образовательных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ru-RU" sz="2000" b="1" dirty="0">
                <a:solidFill>
                  <a:schemeClr val="bg1"/>
                </a:solidFill>
              </a:rPr>
              <a:t>организаций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A13D8ADF-63F1-D15D-B6CF-D13BDE334670}"/>
              </a:ext>
            </a:extLst>
          </p:cNvPr>
          <p:cNvSpPr/>
          <p:nvPr/>
        </p:nvSpPr>
        <p:spPr>
          <a:xfrm>
            <a:off x="9148762" y="1816703"/>
            <a:ext cx="2688705" cy="3871913"/>
          </a:xfrm>
          <a:prstGeom prst="roundRect">
            <a:avLst/>
          </a:prstGeom>
          <a:solidFill>
            <a:srgbClr val="C888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u="sng" dirty="0">
                <a:solidFill>
                  <a:schemeClr val="bg1"/>
                </a:solidFill>
              </a:rPr>
              <a:t>Этап 4 </a:t>
            </a:r>
          </a:p>
          <a:p>
            <a:pPr lvl="0" algn="ctr"/>
            <a:r>
              <a:rPr lang="ru-RU" sz="2000" b="1" dirty="0">
                <a:solidFill>
                  <a:schemeClr val="bg1"/>
                </a:solidFill>
              </a:rPr>
              <a:t>Реализация запланированных мер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C0C20FD5-DE8E-C9FC-DE06-82A43BD5026E}"/>
              </a:ext>
            </a:extLst>
          </p:cNvPr>
          <p:cNvSpPr/>
          <p:nvPr/>
        </p:nvSpPr>
        <p:spPr>
          <a:xfrm>
            <a:off x="313779" y="5768839"/>
            <a:ext cx="11482933" cy="86824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</a:rPr>
              <a:t>Цель: создание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в образовательных организациях, расположенных на территории Чеченской </a:t>
            </a:r>
          </a:p>
          <a:p>
            <a:r>
              <a:rPr lang="ru-RU" sz="2000" b="1" dirty="0">
                <a:solidFill>
                  <a:schemeClr val="bg1"/>
                </a:solidFill>
              </a:rPr>
              <a:t>           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Республики,  условий для получения качественного образования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DA0C75EE-F1CD-25BE-8A0F-FD4D924A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1761-61CF-4A76-B060-B8C3138A7F4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01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3460</TotalTime>
  <Words>2310</Words>
  <Application>Microsoft Office PowerPoint</Application>
  <PresentationFormat>Широкоэкранный</PresentationFormat>
  <Paragraphs>592</Paragraphs>
  <Slides>26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Franklin Gothic Demi</vt:lpstr>
      <vt:lpstr>PF DinDisplay Pro Medium</vt:lpstr>
      <vt:lpstr>Times New Roman</vt:lpstr>
      <vt:lpstr>Тема Office</vt:lpstr>
      <vt:lpstr>1_Тема Office</vt:lpstr>
      <vt:lpstr>2_Тема Office</vt:lpstr>
      <vt:lpstr>   Организация работы по поддержке школ  с низкими результатами обучения  </vt:lpstr>
      <vt:lpstr>НОРМАТИВНАЯ БАЗА</vt:lpstr>
      <vt:lpstr>КООМЕНТАРИИ К СПИСКУ ШНОР</vt:lpstr>
      <vt:lpstr>Список ШНОР  (по итогам рейтинга вклада ОО в качество общего образования)</vt:lpstr>
      <vt:lpstr>Список ШНОР  (по итогам рейтинга вклада ОО в качество общего образования)</vt:lpstr>
      <vt:lpstr> КОЛИЧЕСТВО ШНОР ПО МУНИЦИПАЛИТЕТАМ </vt:lpstr>
      <vt:lpstr> ПОКАЗАТЕЛИ РЕЙТИНГА </vt:lpstr>
      <vt:lpstr> ПОКАЗАТЕЛИ РЕЙТИНГА </vt:lpstr>
      <vt:lpstr> ПРОГРАММА ПОДДЕРЖКИ ШНОР В 2024-2025 гг. Основные этапы работы</vt:lpstr>
      <vt:lpstr> ПРОГРАММА ПОДДЕРЖКИ ШНОР В 2024-2025 гг.</vt:lpstr>
      <vt:lpstr>Презентация PowerPoint</vt:lpstr>
      <vt:lpstr>Общая схема работы в рамках проекта</vt:lpstr>
      <vt:lpstr>Общий алгоритм и задачи работы куратора</vt:lpstr>
      <vt:lpstr> РЕКОМЕНДАЦИИ ШКОЛАМ</vt:lpstr>
      <vt:lpstr>ФАКТОРЫ РИСКА СНИЖЕНИЯ РЕЗУЛЬТАТОВ ОБУЧЕНИЯ</vt:lpstr>
      <vt:lpstr>ОЦЕНКА РИСКОВ ОБРАЗОВАТЕЛЬНОЙ ОРГАНИЗАЦИИ</vt:lpstr>
      <vt:lpstr>ОЦЕНКА РИСКОВ ОБРАЗОВАТЕЛЬНОЙ ОРГАНИЗАЦИИ</vt:lpstr>
      <vt:lpstr>ОЦЕНКА РИСКОВ ОБРАЗОВАТЕЛЬНОЙ ОРГАНИЗАЦИИ</vt:lpstr>
      <vt:lpstr>ОЦЕНКА РИСКОВ ОБРАЗОВАТЕЛЬНОЙ ОРГАНИЗАЦИИ</vt:lpstr>
      <vt:lpstr>ОЦЕНКА РИСКОВ ОБРАЗОВАТЕЛЬНОЙ ОРГАНИЗАЦИИ</vt:lpstr>
      <vt:lpstr>ОЦЕНКА РИСКОВ ОБРАЗОВАТЕЛЬНОЙ ОРГАНИЗАЦИИ</vt:lpstr>
      <vt:lpstr>ОЦЕНКА РИСКОВ ОБРАЗОВАТЕЛЬНОЙ ОРГАНИЗАЦИИ</vt:lpstr>
      <vt:lpstr>ОЦЕНКА РИСКОВ ОБРАЗОВАТЕЛЬНОЙ ОРГАНИЗАЦИИ (на примере конкретной школы)</vt:lpstr>
      <vt:lpstr>ОЦЕНКА РИСКОВ ОБРАЗОВАТЕЛЬНОЙ ОРГАНИЗАЦИИ</vt:lpstr>
      <vt:lpstr>ССЫЛКИ НА ВСПОМОГАТЕЛЬНЫЕ РЕСУРСЫ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</dc:title>
  <dc:creator>User Obstinate</dc:creator>
  <cp:lastModifiedBy>Элиза</cp:lastModifiedBy>
  <cp:revision>261</cp:revision>
  <cp:lastPrinted>2025-01-20T09:28:49Z</cp:lastPrinted>
  <dcterms:created xsi:type="dcterms:W3CDTF">2021-05-04T11:19:16Z</dcterms:created>
  <dcterms:modified xsi:type="dcterms:W3CDTF">2025-01-21T06:35:40Z</dcterms:modified>
</cp:coreProperties>
</file>